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1"/>
  </p:notesMasterIdLst>
  <p:sldIdLst>
    <p:sldId id="256" r:id="rId5"/>
    <p:sldId id="258" r:id="rId6"/>
    <p:sldId id="280" r:id="rId7"/>
    <p:sldId id="274" r:id="rId8"/>
    <p:sldId id="259" r:id="rId9"/>
    <p:sldId id="281" r:id="rId10"/>
    <p:sldId id="261" r:id="rId11"/>
    <p:sldId id="262" r:id="rId12"/>
    <p:sldId id="263" r:id="rId13"/>
    <p:sldId id="267" r:id="rId14"/>
    <p:sldId id="264" r:id="rId15"/>
    <p:sldId id="265" r:id="rId16"/>
    <p:sldId id="266" r:id="rId17"/>
    <p:sldId id="277" r:id="rId18"/>
    <p:sldId id="278" r:id="rId19"/>
    <p:sldId id="279" r:id="rId20"/>
  </p:sldIdLst>
  <p:sldSz cx="10152063" cy="57594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26"/>
    <a:srgbClr val="009654"/>
    <a:srgbClr val="F1F1F1"/>
    <a:srgbClr val="00D5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5266"/>
    <p:restoredTop sz="86386" autoAdjust="0"/>
  </p:normalViewPr>
  <p:slideViewPr>
    <p:cSldViewPr snapToGrid="0" showGuides="1">
      <p:cViewPr varScale="1">
        <p:scale>
          <a:sx n="84" d="100"/>
          <a:sy n="84" d="100"/>
        </p:scale>
        <p:origin x="1670" y="7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9332C-71FE-234C-9A1C-708FCF226D4A}" type="datetimeFigureOut">
              <a:rPr lang="en-US" smtClean="0"/>
              <a:t>5/22/2024</a:t>
            </a:fld>
            <a:endParaRPr lang="en-US"/>
          </a:p>
        </p:txBody>
      </p:sp>
      <p:sp>
        <p:nvSpPr>
          <p:cNvPr id="4" name="Slide Image Placeholder 3"/>
          <p:cNvSpPr>
            <a:spLocks noGrp="1" noRot="1" noChangeAspect="1"/>
          </p:cNvSpPr>
          <p:nvPr>
            <p:ph type="sldImg" idx="2"/>
          </p:nvPr>
        </p:nvSpPr>
        <p:spPr>
          <a:xfrm>
            <a:off x="709613" y="1143000"/>
            <a:ext cx="5438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BF964F-B1B3-B746-BAEF-091EF1F04C77}" type="slidenum">
              <a:rPr lang="en-US" smtClean="0"/>
              <a:t>‹#›</a:t>
            </a:fld>
            <a:endParaRPr lang="en-US"/>
          </a:p>
        </p:txBody>
      </p:sp>
    </p:spTree>
    <p:extLst>
      <p:ext uri="{BB962C8B-B14F-4D97-AF65-F5344CB8AC3E}">
        <p14:creationId xmlns:p14="http://schemas.microsoft.com/office/powerpoint/2010/main" val="2290224563"/>
      </p:ext>
    </p:extLst>
  </p:cSld>
  <p:clrMap bg1="lt1" tx1="dk1" bg2="lt2" tx2="dk2" accent1="accent1" accent2="accent2" accent3="accent3" accent4="accent4" accent5="accent5" accent6="accent6" hlink="hlink" folHlink="folHlink"/>
  <p:notesStyle>
    <a:lvl1pPr marL="0" algn="l" defTabSz="1008583" rtl="0" eaLnBrk="1" latinLnBrk="0" hangingPunct="1">
      <a:defRPr sz="1324" kern="1200">
        <a:solidFill>
          <a:schemeClr val="tx1"/>
        </a:solidFill>
        <a:latin typeface="+mn-lt"/>
        <a:ea typeface="+mn-ea"/>
        <a:cs typeface="+mn-cs"/>
      </a:defRPr>
    </a:lvl1pPr>
    <a:lvl2pPr marL="504292" algn="l" defTabSz="1008583" rtl="0" eaLnBrk="1" latinLnBrk="0" hangingPunct="1">
      <a:defRPr sz="1324" kern="1200">
        <a:solidFill>
          <a:schemeClr val="tx1"/>
        </a:solidFill>
        <a:latin typeface="+mn-lt"/>
        <a:ea typeface="+mn-ea"/>
        <a:cs typeface="+mn-cs"/>
      </a:defRPr>
    </a:lvl2pPr>
    <a:lvl3pPr marL="1008583" algn="l" defTabSz="1008583" rtl="0" eaLnBrk="1" latinLnBrk="0" hangingPunct="1">
      <a:defRPr sz="1324" kern="1200">
        <a:solidFill>
          <a:schemeClr val="tx1"/>
        </a:solidFill>
        <a:latin typeface="+mn-lt"/>
        <a:ea typeface="+mn-ea"/>
        <a:cs typeface="+mn-cs"/>
      </a:defRPr>
    </a:lvl3pPr>
    <a:lvl4pPr marL="1512875" algn="l" defTabSz="1008583" rtl="0" eaLnBrk="1" latinLnBrk="0" hangingPunct="1">
      <a:defRPr sz="1324" kern="1200">
        <a:solidFill>
          <a:schemeClr val="tx1"/>
        </a:solidFill>
        <a:latin typeface="+mn-lt"/>
        <a:ea typeface="+mn-ea"/>
        <a:cs typeface="+mn-cs"/>
      </a:defRPr>
    </a:lvl4pPr>
    <a:lvl5pPr marL="2017166" algn="l" defTabSz="1008583" rtl="0" eaLnBrk="1" latinLnBrk="0" hangingPunct="1">
      <a:defRPr sz="1324" kern="1200">
        <a:solidFill>
          <a:schemeClr val="tx1"/>
        </a:solidFill>
        <a:latin typeface="+mn-lt"/>
        <a:ea typeface="+mn-ea"/>
        <a:cs typeface="+mn-cs"/>
      </a:defRPr>
    </a:lvl5pPr>
    <a:lvl6pPr marL="2521458" algn="l" defTabSz="1008583" rtl="0" eaLnBrk="1" latinLnBrk="0" hangingPunct="1">
      <a:defRPr sz="1324" kern="1200">
        <a:solidFill>
          <a:schemeClr val="tx1"/>
        </a:solidFill>
        <a:latin typeface="+mn-lt"/>
        <a:ea typeface="+mn-ea"/>
        <a:cs typeface="+mn-cs"/>
      </a:defRPr>
    </a:lvl6pPr>
    <a:lvl7pPr marL="3025750" algn="l" defTabSz="1008583" rtl="0" eaLnBrk="1" latinLnBrk="0" hangingPunct="1">
      <a:defRPr sz="1324" kern="1200">
        <a:solidFill>
          <a:schemeClr val="tx1"/>
        </a:solidFill>
        <a:latin typeface="+mn-lt"/>
        <a:ea typeface="+mn-ea"/>
        <a:cs typeface="+mn-cs"/>
      </a:defRPr>
    </a:lvl7pPr>
    <a:lvl8pPr marL="3530041" algn="l" defTabSz="1008583" rtl="0" eaLnBrk="1" latinLnBrk="0" hangingPunct="1">
      <a:defRPr sz="1324" kern="1200">
        <a:solidFill>
          <a:schemeClr val="tx1"/>
        </a:solidFill>
        <a:latin typeface="+mn-lt"/>
        <a:ea typeface="+mn-ea"/>
        <a:cs typeface="+mn-cs"/>
      </a:defRPr>
    </a:lvl8pPr>
    <a:lvl9pPr marL="4034333" algn="l" defTabSz="1008583" rtl="0" eaLnBrk="1" latinLnBrk="0" hangingPunct="1">
      <a:defRPr sz="13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43000"/>
            <a:ext cx="5438775" cy="3086100"/>
          </a:xfrm>
        </p:spPr>
      </p:sp>
      <p:sp>
        <p:nvSpPr>
          <p:cNvPr id="3" name="Notes Placeholder 2"/>
          <p:cNvSpPr>
            <a:spLocks noGrp="1"/>
          </p:cNvSpPr>
          <p:nvPr>
            <p:ph type="body" idx="1"/>
          </p:nvPr>
        </p:nvSpPr>
        <p:spPr/>
        <p:txBody>
          <a:bodyPr/>
          <a:lstStyle/>
          <a:p>
            <a:r>
              <a:rPr lang="en-US" dirty="0"/>
              <a:t>Welcome [tailor to event]</a:t>
            </a:r>
          </a:p>
        </p:txBody>
      </p:sp>
      <p:sp>
        <p:nvSpPr>
          <p:cNvPr id="4" name="Slide Number Placeholder 3"/>
          <p:cNvSpPr>
            <a:spLocks noGrp="1"/>
          </p:cNvSpPr>
          <p:nvPr>
            <p:ph type="sldNum" sz="quarter" idx="5"/>
          </p:nvPr>
        </p:nvSpPr>
        <p:spPr/>
        <p:txBody>
          <a:bodyPr/>
          <a:lstStyle/>
          <a:p>
            <a:fld id="{67BF964F-B1B3-B746-BAEF-091EF1F04C77}" type="slidenum">
              <a:rPr lang="en-US" smtClean="0"/>
              <a:t>1</a:t>
            </a:fld>
            <a:endParaRPr lang="en-US"/>
          </a:p>
        </p:txBody>
      </p:sp>
    </p:spTree>
    <p:extLst>
      <p:ext uri="{BB962C8B-B14F-4D97-AF65-F5344CB8AC3E}">
        <p14:creationId xmlns:p14="http://schemas.microsoft.com/office/powerpoint/2010/main" val="2057787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perhaps its best not to hear from me, but directly from some of our learners about the ripple effect – personal, work and community – on them.</a:t>
            </a:r>
          </a:p>
        </p:txBody>
      </p:sp>
      <p:sp>
        <p:nvSpPr>
          <p:cNvPr id="4" name="Slide Number Placeholder 3"/>
          <p:cNvSpPr>
            <a:spLocks noGrp="1"/>
          </p:cNvSpPr>
          <p:nvPr>
            <p:ph type="sldNum" sz="quarter" idx="5"/>
          </p:nvPr>
        </p:nvSpPr>
        <p:spPr/>
        <p:txBody>
          <a:bodyPr/>
          <a:lstStyle/>
          <a:p>
            <a:fld id="{67BF964F-B1B3-B746-BAEF-091EF1F04C77}" type="slidenum">
              <a:rPr lang="en-US" smtClean="0"/>
              <a:t>10</a:t>
            </a:fld>
            <a:endParaRPr lang="en-US"/>
          </a:p>
        </p:txBody>
      </p:sp>
    </p:spTree>
    <p:extLst>
      <p:ext uri="{BB962C8B-B14F-4D97-AF65-F5344CB8AC3E}">
        <p14:creationId xmlns:p14="http://schemas.microsoft.com/office/powerpoint/2010/main" val="61765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our vital statistics at a glance.</a:t>
            </a:r>
          </a:p>
          <a:p>
            <a:endParaRPr lang="en-GB" dirty="0"/>
          </a:p>
          <a:p>
            <a:r>
              <a:rPr lang="en-GB" dirty="0"/>
              <a:t>In 2022/23 we served over 34 thousand learners and seven thousand members, enriching their lives with over six thousand courses and 40 evening member lectures.</a:t>
            </a:r>
          </a:p>
          <a:p>
            <a:endParaRPr lang="en-GB" dirty="0"/>
          </a:p>
          <a:p>
            <a:r>
              <a:rPr lang="en-GB" dirty="0"/>
              <a:t>Our nine hundred tutors and thousand volunteers have helped, supported and inspired our learners with their subjects to achieve their goals.</a:t>
            </a:r>
          </a:p>
          <a:p>
            <a:endParaRPr lang="en-GB" dirty="0"/>
          </a:p>
          <a:p>
            <a:r>
              <a:rPr lang="en-GB" dirty="0"/>
              <a:t>We take those learners from the very basics, to reach their ambitions. Half of our learners have no or low prior qualifications and over half live in disadvantaged areas. We are reaching the people who need education most.</a:t>
            </a:r>
          </a:p>
        </p:txBody>
      </p:sp>
      <p:sp>
        <p:nvSpPr>
          <p:cNvPr id="4" name="Slide Number Placeholder 3"/>
          <p:cNvSpPr>
            <a:spLocks noGrp="1"/>
          </p:cNvSpPr>
          <p:nvPr>
            <p:ph type="sldNum" sz="quarter" idx="5"/>
          </p:nvPr>
        </p:nvSpPr>
        <p:spPr/>
        <p:txBody>
          <a:bodyPr/>
          <a:lstStyle/>
          <a:p>
            <a:fld id="{67BF964F-B1B3-B746-BAEF-091EF1F04C77}" type="slidenum">
              <a:rPr lang="en-US" smtClean="0"/>
              <a:t>11</a:t>
            </a:fld>
            <a:endParaRPr lang="en-US"/>
          </a:p>
        </p:txBody>
      </p:sp>
    </p:spTree>
    <p:extLst>
      <p:ext uri="{BB962C8B-B14F-4D97-AF65-F5344CB8AC3E}">
        <p14:creationId xmlns:p14="http://schemas.microsoft.com/office/powerpoint/2010/main" val="107258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believe in what we do, encourage local and national education policy to do these six things: </a:t>
            </a:r>
          </a:p>
          <a:p>
            <a:endParaRPr lang="en-GB" dirty="0"/>
          </a:p>
          <a:p>
            <a:pPr marL="342900" indent="-342900" algn="l" rtl="0" fontAlgn="base">
              <a:buFont typeface="Arial" panose="020B0604020202020204" pitchFamily="34" charset="0"/>
              <a:buAutoNum type="arabicPeriod"/>
            </a:pPr>
            <a:r>
              <a:rPr lang="en-GB" sz="1800" b="0" i="0" u="none" strike="noStrike" dirty="0">
                <a:solidFill>
                  <a:srgbClr val="444444"/>
                </a:solidFill>
                <a:effectLst/>
                <a:latin typeface="Calibri" panose="020F0502020204030204" pitchFamily="34" charset="0"/>
              </a:rPr>
              <a:t>Create a national lifelong learning strategy: This would set out a holistic definition, looking through all three lenses (health, culture and work). It would set the roles and responsibilities and provide a framework for regional priorities.</a:t>
            </a:r>
            <a:r>
              <a:rPr lang="en-US" sz="1800" b="0" i="0" dirty="0">
                <a:solidFill>
                  <a:srgbClr val="444444"/>
                </a:solidFill>
                <a:effectLst/>
                <a:latin typeface="Calibri" panose="020F0502020204030204" pitchFamily="34" charset="0"/>
              </a:rPr>
              <a:t>​</a:t>
            </a:r>
          </a:p>
          <a:p>
            <a:pPr marL="342900" indent="-342900" algn="l" rtl="0" fontAlgn="base">
              <a:buFont typeface="Arial" panose="020B0604020202020204" pitchFamily="34" charset="0"/>
              <a:buAutoNum type="arabicPeriod"/>
            </a:pPr>
            <a:endParaRPr lang="en-US" sz="1800" b="0" i="0" dirty="0">
              <a:solidFill>
                <a:srgbClr val="444444"/>
              </a:solidFill>
              <a:effectLst/>
              <a:latin typeface="Calibri" panose="020F0502020204030204" pitchFamily="34" charset="0"/>
            </a:endParaRPr>
          </a:p>
          <a:p>
            <a:pPr marL="342900" indent="-342900" algn="l" rtl="0" fontAlgn="base">
              <a:buFont typeface="Arial" panose="020B0604020202020204" pitchFamily="34" charset="0"/>
              <a:buAutoNum type="arabicPeriod"/>
            </a:pPr>
            <a:r>
              <a:rPr lang="en-GB" sz="1800" b="0" i="0" u="none" strike="noStrike" dirty="0">
                <a:solidFill>
                  <a:srgbClr val="444444"/>
                </a:solidFill>
                <a:effectLst/>
                <a:latin typeface="Calibri" panose="020F0502020204030204" pitchFamily="34" charset="0"/>
              </a:rPr>
              <a:t>Return adult education funding to 2010 levels by 2029: Public finances are tight but support for adult learning would reap economic benefits in terms of productivity, as well as taking pressure off welfare benefits and also the NHS (through health and wellbeing outcomes). </a:t>
            </a:r>
            <a:r>
              <a:rPr lang="en-US" sz="1800" b="0" i="0" dirty="0">
                <a:solidFill>
                  <a:srgbClr val="444444"/>
                </a:solidFill>
                <a:effectLst/>
                <a:latin typeface="Calibri" panose="020F0502020204030204" pitchFamily="34" charset="0"/>
              </a:rPr>
              <a:t>​</a:t>
            </a:r>
          </a:p>
          <a:p>
            <a:pPr marL="342900" indent="-342900" algn="l" rtl="0" fontAlgn="base">
              <a:buFont typeface="Arial" panose="020B0604020202020204" pitchFamily="34" charset="0"/>
              <a:buAutoNum type="arabicPeriod"/>
            </a:pPr>
            <a:endParaRPr lang="en-US" sz="1324" b="0" i="0" u="none" strike="noStrike" dirty="0">
              <a:solidFill>
                <a:srgbClr val="444444"/>
              </a:solidFill>
              <a:effectLst/>
              <a:latin typeface="Arial" panose="020B0604020202020204" pitchFamily="34" charset="0"/>
            </a:endParaRPr>
          </a:p>
          <a:p>
            <a:pPr marL="342900" indent="-342900" algn="l" rtl="0" fontAlgn="base">
              <a:buFont typeface="Arial" panose="020B0604020202020204" pitchFamily="34" charset="0"/>
              <a:buAutoNum type="arabicPeriod"/>
            </a:pPr>
            <a:r>
              <a:rPr lang="en-GB" sz="1800" b="0" i="0" u="none" strike="noStrike" dirty="0">
                <a:solidFill>
                  <a:srgbClr val="444444"/>
                </a:solidFill>
                <a:effectLst/>
                <a:latin typeface="Calibri" panose="020F0502020204030204" pitchFamily="34" charset="0"/>
              </a:rPr>
              <a:t>Prioritise funding for those who left school with no or few qualifications: A lack of role models, aspiration and confidence can be tackled through community education. They provide important building blocks for Job Centres to work upon.</a:t>
            </a:r>
            <a:r>
              <a:rPr lang="en-US" sz="1800" b="0" i="0" dirty="0">
                <a:solidFill>
                  <a:srgbClr val="444444"/>
                </a:solidFill>
                <a:effectLst/>
                <a:latin typeface="Calibri" panose="020F0502020204030204" pitchFamily="34" charset="0"/>
              </a:rPr>
              <a:t>​</a:t>
            </a:r>
          </a:p>
          <a:p>
            <a:pPr marL="342900" indent="-342900" algn="l" rtl="0" fontAlgn="base">
              <a:buFont typeface="Arial" panose="020B0604020202020204" pitchFamily="34" charset="0"/>
              <a:buAutoNum type="arabicPeriod"/>
            </a:pPr>
            <a:endParaRPr lang="en-US" sz="1324" b="0" i="0" u="none" strike="noStrike" dirty="0">
              <a:solidFill>
                <a:srgbClr val="444444"/>
              </a:solidFill>
              <a:effectLst/>
              <a:latin typeface="Arial" panose="020B0604020202020204" pitchFamily="34" charset="0"/>
            </a:endParaRPr>
          </a:p>
          <a:p>
            <a:pPr marL="342900" indent="-342900" algn="l" rtl="0" fontAlgn="base">
              <a:buFont typeface="Arial" panose="020B0604020202020204" pitchFamily="34" charset="0"/>
              <a:buAutoNum type="arabicPeriod"/>
            </a:pPr>
            <a:r>
              <a:rPr lang="en-GB" sz="1800" b="0" i="0" u="none" strike="noStrike" dirty="0">
                <a:solidFill>
                  <a:srgbClr val="444444"/>
                </a:solidFill>
                <a:effectLst/>
                <a:latin typeface="Calibri" panose="020F0502020204030204" pitchFamily="34" charset="0"/>
              </a:rPr>
              <a:t>Protect the freedom to set broad curriculum: Many adults are reluctant to return to learning and cultural education may be the only way to attract them back to study. Stop de-funding of “leisure learning”. Valuable mental health and wellbeing outcomes will also be lost. </a:t>
            </a:r>
            <a:r>
              <a:rPr lang="en-US" sz="1800" b="0" i="0" dirty="0">
                <a:solidFill>
                  <a:srgbClr val="444444"/>
                </a:solidFill>
                <a:effectLst/>
                <a:latin typeface="Calibri" panose="020F0502020204030204" pitchFamily="34" charset="0"/>
              </a:rPr>
              <a:t>​</a:t>
            </a:r>
          </a:p>
          <a:p>
            <a:pPr marL="342900" indent="-342900" algn="l" rtl="0" fontAlgn="base">
              <a:buFont typeface="Arial" panose="020B0604020202020204" pitchFamily="34" charset="0"/>
              <a:buAutoNum type="arabicPeriod"/>
            </a:pPr>
            <a:endParaRPr lang="en-US" sz="1324" b="0" i="0" u="none" strike="noStrike" dirty="0">
              <a:solidFill>
                <a:srgbClr val="444444"/>
              </a:solidFill>
              <a:effectLst/>
              <a:latin typeface="Arial" panose="020B0604020202020204" pitchFamily="34" charset="0"/>
            </a:endParaRPr>
          </a:p>
          <a:p>
            <a:pPr marL="342900" indent="-342900" algn="l" rtl="0" fontAlgn="base">
              <a:buFont typeface="Arial" panose="020B0604020202020204" pitchFamily="34" charset="0"/>
              <a:buAutoNum type="arabicPeriod"/>
            </a:pPr>
            <a:r>
              <a:rPr lang="en-GB" sz="1800" b="0" i="0" u="none" strike="noStrike" dirty="0">
                <a:solidFill>
                  <a:srgbClr val="444444"/>
                </a:solidFill>
                <a:effectLst/>
                <a:latin typeface="Calibri" panose="020F0502020204030204" pitchFamily="34" charset="0"/>
              </a:rPr>
              <a:t>Deliver a national campaign to drive up participation: Less than 30% of the adult population is currently learning. There is an urgent need to reach the remaining 70%. This includes some of the most disadvantaged groups in society and many who would benefit the most. </a:t>
            </a:r>
            <a:r>
              <a:rPr lang="en-US" sz="1800" b="0" i="0" dirty="0">
                <a:solidFill>
                  <a:srgbClr val="444444"/>
                </a:solidFill>
                <a:effectLst/>
                <a:latin typeface="Calibri" panose="020F0502020204030204" pitchFamily="34" charset="0"/>
              </a:rPr>
              <a:t>​</a:t>
            </a:r>
          </a:p>
          <a:p>
            <a:pPr marL="342900" indent="-342900" algn="l" rtl="0" fontAlgn="base">
              <a:buFont typeface="Arial" panose="020B0604020202020204" pitchFamily="34" charset="0"/>
              <a:buAutoNum type="arabicPeriod"/>
            </a:pPr>
            <a:endParaRPr lang="en-US" sz="1324" b="0" i="0" u="none" strike="noStrike" dirty="0">
              <a:solidFill>
                <a:srgbClr val="444444"/>
              </a:solidFill>
              <a:effectLst/>
              <a:latin typeface="Arial" panose="020B0604020202020204" pitchFamily="34" charset="0"/>
            </a:endParaRPr>
          </a:p>
          <a:p>
            <a:pPr marL="342900" indent="-342900" algn="l" rtl="0" fontAlgn="base">
              <a:buFont typeface="Arial" panose="020B0604020202020204" pitchFamily="34" charset="0"/>
              <a:buAutoNum type="arabicPeriod"/>
            </a:pPr>
            <a:r>
              <a:rPr lang="en-GB" sz="1800" b="0" i="0" u="none" strike="noStrike" dirty="0">
                <a:solidFill>
                  <a:srgbClr val="444444"/>
                </a:solidFill>
                <a:effectLst/>
                <a:latin typeface="Calibri" panose="020F0502020204030204" pitchFamily="34" charset="0"/>
              </a:rPr>
              <a:t>Support the post-19 education workforce: The WEA provides critical second chance education. It should not be doing it with less well-paid staff and struggling to recruit as a result.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7BF964F-B1B3-B746-BAEF-091EF1F04C77}" type="slidenum">
              <a:rPr lang="en-US" smtClean="0"/>
              <a:t>12</a:t>
            </a:fld>
            <a:endParaRPr lang="en-US"/>
          </a:p>
        </p:txBody>
      </p:sp>
    </p:spTree>
    <p:extLst>
      <p:ext uri="{BB962C8B-B14F-4D97-AF65-F5344CB8AC3E}">
        <p14:creationId xmlns:p14="http://schemas.microsoft.com/office/powerpoint/2010/main" val="3037040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BF964F-B1B3-B746-BAEF-091EF1F04C77}" type="slidenum">
              <a:rPr lang="en-US" smtClean="0"/>
              <a:t>13</a:t>
            </a:fld>
            <a:endParaRPr lang="en-US"/>
          </a:p>
        </p:txBody>
      </p:sp>
    </p:spTree>
    <p:extLst>
      <p:ext uri="{BB962C8B-B14F-4D97-AF65-F5344CB8AC3E}">
        <p14:creationId xmlns:p14="http://schemas.microsoft.com/office/powerpoint/2010/main" val="3854659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Meet Jane.</a:t>
            </a:r>
          </a:p>
          <a:p>
            <a:endParaRPr lang="en-GB" dirty="0"/>
          </a:p>
          <a:p>
            <a:r>
              <a:rPr lang="en-GB" dirty="0"/>
              <a:t>When Jane’s partner died, Jane needed to make arrangements and get support for her mental health while she grieved. At every turn she was asked to log onto the web and complete forms. At one point she broke down and cried – she felt left behind.</a:t>
            </a:r>
          </a:p>
          <a:p>
            <a:endParaRPr lang="en-GB" dirty="0"/>
          </a:p>
          <a:p>
            <a:r>
              <a:rPr lang="en-GB" dirty="0"/>
              <a:t>Jane tried a course with another provider. She was over-whelmed and depressed.</a:t>
            </a:r>
          </a:p>
          <a:p>
            <a:endParaRPr lang="en-GB" dirty="0"/>
          </a:p>
          <a:p>
            <a:r>
              <a:rPr lang="en-GB" dirty="0"/>
              <a:t>Then someone recommended the WEA. Immediately she felt at ease in the classroom. Learning was fun and it all seemed so easy.</a:t>
            </a:r>
          </a:p>
          <a:p>
            <a:endParaRPr lang="en-GB" dirty="0"/>
          </a:p>
          <a:p>
            <a:r>
              <a:rPr lang="en-GB" dirty="0"/>
              <a:t>Now Jane can organise appointments, arrange to go out with friends. She is no-longer left behind.</a:t>
            </a:r>
          </a:p>
        </p:txBody>
      </p:sp>
      <p:sp>
        <p:nvSpPr>
          <p:cNvPr id="4" name="Slide Number Placeholder 3"/>
          <p:cNvSpPr>
            <a:spLocks noGrp="1"/>
          </p:cNvSpPr>
          <p:nvPr>
            <p:ph type="sldNum" sz="quarter" idx="5"/>
          </p:nvPr>
        </p:nvSpPr>
        <p:spPr/>
        <p:txBody>
          <a:bodyPr/>
          <a:lstStyle/>
          <a:p>
            <a:fld id="{67BF964F-B1B3-B746-BAEF-091EF1F04C77}" type="slidenum">
              <a:rPr lang="en-US" smtClean="0"/>
              <a:t>14</a:t>
            </a:fld>
            <a:endParaRPr lang="en-US"/>
          </a:p>
        </p:txBody>
      </p:sp>
    </p:spTree>
    <p:extLst>
      <p:ext uri="{BB962C8B-B14F-4D97-AF65-F5344CB8AC3E}">
        <p14:creationId xmlns:p14="http://schemas.microsoft.com/office/powerpoint/2010/main" val="2657330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Meet </a:t>
            </a:r>
            <a:r>
              <a:rPr lang="en-GB" dirty="0" err="1"/>
              <a:t>Abdalazeez</a:t>
            </a:r>
            <a:r>
              <a:rPr lang="en-GB" dirty="0"/>
              <a:t>. When </a:t>
            </a:r>
            <a:r>
              <a:rPr lang="en-GB" dirty="0" err="1"/>
              <a:t>Abdalazeez</a:t>
            </a:r>
            <a:r>
              <a:rPr lang="en-GB" dirty="0"/>
              <a:t> moved to the UK from Syria, he wanted to find a job in healthcare following his earlier professional life as a nurse.</a:t>
            </a:r>
          </a:p>
          <a:p>
            <a:endParaRPr lang="en-GB" dirty="0"/>
          </a:p>
          <a:p>
            <a:r>
              <a:rPr lang="en-GB" dirty="0"/>
              <a:t>His time with the WEA gave him the language, the interview skills and the confidence to go for it and apply. Applying all he had learnt </a:t>
            </a:r>
            <a:r>
              <a:rPr lang="en-GB" dirty="0" err="1"/>
              <a:t>Abdalazeez</a:t>
            </a:r>
            <a:r>
              <a:rPr lang="en-GB" dirty="0"/>
              <a:t> got a job through his very first interview.</a:t>
            </a:r>
          </a:p>
          <a:p>
            <a:endParaRPr lang="en-GB" dirty="0"/>
          </a:p>
          <a:p>
            <a:r>
              <a:rPr lang="en-GB" dirty="0"/>
              <a:t>Now he’s able to work in the sector he loves and is looking into how to train to become a nurse in the UK.</a:t>
            </a:r>
          </a:p>
        </p:txBody>
      </p:sp>
      <p:sp>
        <p:nvSpPr>
          <p:cNvPr id="4" name="Slide Number Placeholder 3"/>
          <p:cNvSpPr>
            <a:spLocks noGrp="1"/>
          </p:cNvSpPr>
          <p:nvPr>
            <p:ph type="sldNum" sz="quarter" idx="5"/>
          </p:nvPr>
        </p:nvSpPr>
        <p:spPr/>
        <p:txBody>
          <a:bodyPr/>
          <a:lstStyle/>
          <a:p>
            <a:fld id="{67BF964F-B1B3-B746-BAEF-091EF1F04C77}" type="slidenum">
              <a:rPr lang="en-US" smtClean="0"/>
              <a:t>15</a:t>
            </a:fld>
            <a:endParaRPr lang="en-US"/>
          </a:p>
        </p:txBody>
      </p:sp>
    </p:spTree>
    <p:extLst>
      <p:ext uri="{BB962C8B-B14F-4D97-AF65-F5344CB8AC3E}">
        <p14:creationId xmlns:p14="http://schemas.microsoft.com/office/powerpoint/2010/main" val="2026932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Meet Romeo. Romeo worked in healthcare until he had a workplace accident injuring his shoulder and making that role impossible for him.</a:t>
            </a:r>
          </a:p>
          <a:p>
            <a:endParaRPr lang="en-GB" dirty="0"/>
          </a:p>
          <a:p>
            <a:r>
              <a:rPr lang="en-GB" dirty="0"/>
              <a:t>Romeo felt lost and alone, until he did his WEA courses to improve his language skills and to become a Community Interpreter.</a:t>
            </a:r>
          </a:p>
          <a:p>
            <a:endParaRPr lang="en-GB" dirty="0"/>
          </a:p>
          <a:p>
            <a:r>
              <a:rPr lang="en-GB" dirty="0"/>
              <a:t>Now Romeo loves using his skills for work and to create and run the Ipswich Romanian Community organisation – connecting Romanians together and with the services and agencies they need for support.</a:t>
            </a:r>
          </a:p>
          <a:p>
            <a:endParaRPr lang="en-GB" dirty="0"/>
          </a:p>
          <a:p>
            <a:r>
              <a:rPr lang="en-GB" dirty="0"/>
              <a:t>He love doing what he can for his community, and we’re pleased to have helped him develop the skills to do so.</a:t>
            </a:r>
          </a:p>
        </p:txBody>
      </p:sp>
      <p:sp>
        <p:nvSpPr>
          <p:cNvPr id="4" name="Slide Number Placeholder 3"/>
          <p:cNvSpPr>
            <a:spLocks noGrp="1"/>
          </p:cNvSpPr>
          <p:nvPr>
            <p:ph type="sldNum" sz="quarter" idx="5"/>
          </p:nvPr>
        </p:nvSpPr>
        <p:spPr/>
        <p:txBody>
          <a:bodyPr/>
          <a:lstStyle/>
          <a:p>
            <a:fld id="{67BF964F-B1B3-B746-BAEF-091EF1F04C77}" type="slidenum">
              <a:rPr lang="en-US" smtClean="0"/>
              <a:t>16</a:t>
            </a:fld>
            <a:endParaRPr lang="en-US"/>
          </a:p>
        </p:txBody>
      </p:sp>
    </p:spTree>
    <p:extLst>
      <p:ext uri="{BB962C8B-B14F-4D97-AF65-F5344CB8AC3E}">
        <p14:creationId xmlns:p14="http://schemas.microsoft.com/office/powerpoint/2010/main" val="313022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going to tell you a little bit about:</a:t>
            </a:r>
          </a:p>
          <a:p>
            <a:pPr marL="285750" indent="-285750">
              <a:buFont typeface="Arial" panose="020B0604020202020204" pitchFamily="34" charset="0"/>
              <a:buChar char="•"/>
            </a:pPr>
            <a:r>
              <a:rPr lang="en-GB" dirty="0"/>
              <a:t>Who we are</a:t>
            </a:r>
          </a:p>
          <a:p>
            <a:pPr marL="285750" indent="-285750">
              <a:buFont typeface="Arial" panose="020B0604020202020204" pitchFamily="34" charset="0"/>
              <a:buChar char="•"/>
            </a:pPr>
            <a:r>
              <a:rPr lang="en-GB" dirty="0"/>
              <a:t>Why we do what we do</a:t>
            </a:r>
          </a:p>
          <a:p>
            <a:pPr marL="285750" indent="-285750">
              <a:buFont typeface="Arial" panose="020B0604020202020204" pitchFamily="34" charset="0"/>
              <a:buChar char="•"/>
            </a:pPr>
            <a:r>
              <a:rPr lang="en-GB" dirty="0"/>
              <a:t>How we do it</a:t>
            </a:r>
          </a:p>
          <a:p>
            <a:pPr marL="285750" indent="-285750">
              <a:buFont typeface="Arial" panose="020B0604020202020204" pitchFamily="34" charset="0"/>
              <a:buChar char="•"/>
            </a:pPr>
            <a:r>
              <a:rPr lang="en-GB" dirty="0"/>
              <a:t>And, I’m going to share the impact we have on our learners – and its our learners that matter most</a:t>
            </a:r>
          </a:p>
          <a:p>
            <a:pPr marL="285750" indent="-285750">
              <a:buFont typeface="Arial" panose="020B0604020202020204" pitchFamily="34" charset="0"/>
              <a:buChar char="•"/>
            </a:pPr>
            <a:endParaRPr lang="en-GB" dirty="0"/>
          </a:p>
          <a:p>
            <a:pPr marL="0" indent="0">
              <a:buFont typeface="Arial" panose="020B0604020202020204" pitchFamily="34" charset="0"/>
              <a:buNone/>
            </a:pPr>
            <a:r>
              <a:rPr lang="en-GB" dirty="0"/>
              <a:t>Let me tell you a little more about how we make such impact – what is special about the WEA…</a:t>
            </a:r>
          </a:p>
          <a:p>
            <a:pPr marL="285750" indent="-285750">
              <a:buFont typeface="Arial" panose="020B0604020202020204" pitchFamily="34" charset="0"/>
              <a:buChar char="•"/>
            </a:pPr>
            <a:endParaRPr lang="en-GB" dirty="0"/>
          </a:p>
          <a:p>
            <a:pPr marL="0" indent="0">
              <a:buFont typeface="Arial" panose="020B0604020202020204" pitchFamily="34" charset="0"/>
              <a:buNone/>
            </a:pPr>
            <a:r>
              <a:rPr lang="en-GB" dirty="0"/>
              <a:t>Let’s start at the beginning.</a:t>
            </a:r>
            <a:br>
              <a:rPr lang="en-GB" dirty="0"/>
            </a:br>
            <a:br>
              <a:rPr lang="en-GB" dirty="0"/>
            </a:br>
            <a:r>
              <a:rPr lang="en-GB" dirty="0"/>
              <a:t>The WEA is the leading adult education charity in the UK.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We serve over 30 thousand learners each year. We empower those adults by bringing great teaching to communities across England and Scotland.</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We do this by working closely with community organisers and learners, so we can understand and respond to their needs.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For 120 years we have been driven by the mission to bring adult education within reach of everyone who needs it, fighting inequality and promoting social justice.</a:t>
            </a:r>
            <a:br>
              <a:rPr lang="en-GB" dirty="0"/>
            </a:br>
            <a:br>
              <a:rPr lang="en-GB" dirty="0"/>
            </a:br>
            <a:r>
              <a:rPr lang="en-GB" dirty="0"/>
              <a:t>Today we focus on three areas, learning for life, learning for work and learning that builds communities. This is what we call the ripple effect of adult education:</a:t>
            </a:r>
          </a:p>
          <a:p>
            <a:pPr marL="285750" indent="-285750">
              <a:buFont typeface="Arial" panose="020B0604020202020204" pitchFamily="34" charset="0"/>
              <a:buChar char="•"/>
            </a:pPr>
            <a:r>
              <a:rPr lang="en-GB" dirty="0"/>
              <a:t>Starting with the learner, their home life and families</a:t>
            </a:r>
          </a:p>
          <a:p>
            <a:pPr marL="285750" indent="-285750">
              <a:buFont typeface="Arial" panose="020B0604020202020204" pitchFamily="34" charset="0"/>
              <a:buChar char="•"/>
            </a:pPr>
            <a:r>
              <a:rPr lang="en-GB" dirty="0"/>
              <a:t>Moving on to help them get a job and progress at work</a:t>
            </a:r>
          </a:p>
          <a:p>
            <a:pPr marL="285750" indent="-285750">
              <a:buFont typeface="Arial" panose="020B0604020202020204" pitchFamily="34" charset="0"/>
              <a:buChar char="•"/>
            </a:pPr>
            <a:r>
              <a:rPr lang="en-GB" dirty="0"/>
              <a:t>Then helping them to connect, integrate and support their local communities.</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67BF964F-B1B3-B746-BAEF-091EF1F04C77}" type="slidenum">
              <a:rPr lang="en-US" smtClean="0"/>
              <a:t>2</a:t>
            </a:fld>
            <a:endParaRPr lang="en-US"/>
          </a:p>
        </p:txBody>
      </p:sp>
    </p:spTree>
    <p:extLst>
      <p:ext uri="{BB962C8B-B14F-4D97-AF65-F5344CB8AC3E}">
        <p14:creationId xmlns:p14="http://schemas.microsoft.com/office/powerpoint/2010/main" val="2972692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WEA provides a unique, supportive, tailored learning</a:t>
            </a:r>
            <a:r>
              <a:rPr lang="en-GB" baseline="0" dirty="0"/>
              <a:t> experience for its students, responsive to their needs and interests.</a:t>
            </a:r>
          </a:p>
          <a:p>
            <a:pPr marL="171450" indent="-171450">
              <a:buFont typeface="Arial" panose="020B0604020202020204" pitchFamily="34" charset="0"/>
              <a:buChar char="•"/>
            </a:pPr>
            <a:r>
              <a:rPr lang="en-GB" baseline="0" dirty="0"/>
              <a:t>A critical part of this experience are our expert professional tutors, who make this possible.</a:t>
            </a:r>
          </a:p>
          <a:p>
            <a:pPr marL="171450" indent="-171450">
              <a:buFont typeface="Arial" panose="020B0604020202020204" pitchFamily="34" charset="0"/>
              <a:buChar char="•"/>
            </a:pPr>
            <a:r>
              <a:rPr lang="en-GB" baseline="0" dirty="0"/>
              <a:t>We ensure study groups are small, allowing our tutors to tailor the way they teach learner and engage each group – be that online or face-to-face.</a:t>
            </a:r>
          </a:p>
          <a:p>
            <a:pPr marL="171450" indent="-171450">
              <a:buFont typeface="Arial" panose="020B0604020202020204" pitchFamily="34" charset="0"/>
              <a:buChar char="•"/>
            </a:pPr>
            <a:r>
              <a:rPr lang="en-GB" baseline="0" dirty="0"/>
              <a:t>The small group environment also encourages learner-to-learner support, discussion and debate – essential to developing and embedding understanding. </a:t>
            </a:r>
          </a:p>
          <a:p>
            <a:pPr marL="171450" indent="-171450">
              <a:buFont typeface="Arial" panose="020B0604020202020204" pitchFamily="34" charset="0"/>
              <a:buChar char="•"/>
            </a:pPr>
            <a:r>
              <a:rPr lang="en-GB" baseline="0" dirty="0"/>
              <a:t>Often our tutor groups also become friends for life! A real added bonus.</a:t>
            </a:r>
          </a:p>
          <a:p>
            <a:pPr marL="171450" indent="-171450">
              <a:buFont typeface="Arial" panose="020B0604020202020204" pitchFamily="34" charset="0"/>
              <a:buChar char="•"/>
            </a:pPr>
            <a:r>
              <a:rPr lang="en-GB" baseline="0" dirty="0"/>
              <a:t>Our learners tell us that they felt overwhelmed and out of place with other providers – with us they feel safe, encouraged, supported and able to contribute.</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But let’s now look at each of our ‘ripples’ in turn, starting with learning for life…</a:t>
            </a:r>
          </a:p>
          <a:p>
            <a:endParaRPr lang="en-GB" dirty="0"/>
          </a:p>
        </p:txBody>
      </p:sp>
      <p:sp>
        <p:nvSpPr>
          <p:cNvPr id="4" name="Slide Number Placeholder 3"/>
          <p:cNvSpPr>
            <a:spLocks noGrp="1"/>
          </p:cNvSpPr>
          <p:nvPr>
            <p:ph type="sldNum" sz="quarter" idx="5"/>
          </p:nvPr>
        </p:nvSpPr>
        <p:spPr/>
        <p:txBody>
          <a:bodyPr/>
          <a:lstStyle/>
          <a:p>
            <a:fld id="{67BF964F-B1B3-B746-BAEF-091EF1F04C77}" type="slidenum">
              <a:rPr lang="en-US" smtClean="0"/>
              <a:t>3</a:t>
            </a:fld>
            <a:endParaRPr lang="en-US"/>
          </a:p>
        </p:txBody>
      </p:sp>
    </p:spTree>
    <p:extLst>
      <p:ext uri="{BB962C8B-B14F-4D97-AF65-F5344CB8AC3E}">
        <p14:creationId xmlns:p14="http://schemas.microsoft.com/office/powerpoint/2010/main" val="319347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only right that we start at the epicentre – the individual – our learner and how we can support them to have a better life, with essential skills. </a:t>
            </a:r>
          </a:p>
          <a:p>
            <a:endParaRPr lang="en-GB" dirty="0"/>
          </a:p>
          <a:p>
            <a:r>
              <a:rPr lang="en-GB" dirty="0"/>
              <a:t>We are here to improve the home lives of our learners and their families.</a:t>
            </a:r>
          </a:p>
          <a:p>
            <a:endParaRPr lang="en-GB" dirty="0"/>
          </a:p>
          <a:p>
            <a:r>
              <a:rPr lang="en-GB" dirty="0"/>
              <a:t>So many millions in the UK struggle without the essentials – literacy, numeracy, day-to-day English, digital skills.</a:t>
            </a:r>
          </a:p>
          <a:p>
            <a:endParaRPr lang="en-GB" dirty="0"/>
          </a:p>
          <a:p>
            <a:r>
              <a:rPr lang="en-GB" dirty="0"/>
              <a:t>We are here to solve that, as well as develop confidence, healthy living and wellbeing, also rare commodities in the deprived communities we serve.</a:t>
            </a:r>
          </a:p>
          <a:p>
            <a:endParaRPr lang="en-GB" dirty="0"/>
          </a:p>
          <a:p>
            <a:r>
              <a:rPr lang="en-GB" dirty="0"/>
              <a:t>Over 80% of our learner report improved wellbeing after studying with us, with over half saying they have vital improvements in self-confidence and resilience</a:t>
            </a:r>
          </a:p>
          <a:p>
            <a:endParaRPr lang="en-GB" dirty="0"/>
          </a:p>
          <a:p>
            <a:r>
              <a:rPr lang="en-GB" dirty="0"/>
              <a:t>Our learners can then help their children and grandchildren to develop these core skills.</a:t>
            </a:r>
          </a:p>
        </p:txBody>
      </p:sp>
      <p:sp>
        <p:nvSpPr>
          <p:cNvPr id="4" name="Slide Number Placeholder 3"/>
          <p:cNvSpPr>
            <a:spLocks noGrp="1"/>
          </p:cNvSpPr>
          <p:nvPr>
            <p:ph type="sldNum" sz="quarter" idx="5"/>
          </p:nvPr>
        </p:nvSpPr>
        <p:spPr/>
        <p:txBody>
          <a:bodyPr/>
          <a:lstStyle/>
          <a:p>
            <a:fld id="{67BF964F-B1B3-B746-BAEF-091EF1F04C77}" type="slidenum">
              <a:rPr lang="en-US" smtClean="0"/>
              <a:t>4</a:t>
            </a:fld>
            <a:endParaRPr lang="en-US"/>
          </a:p>
        </p:txBody>
      </p:sp>
    </p:spTree>
    <p:extLst>
      <p:ext uri="{BB962C8B-B14F-4D97-AF65-F5344CB8AC3E}">
        <p14:creationId xmlns:p14="http://schemas.microsoft.com/office/powerpoint/2010/main" val="4112939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 like you to meet Oksana.</a:t>
            </a:r>
          </a:p>
          <a:p>
            <a:endParaRPr lang="en-GB" dirty="0"/>
          </a:p>
          <a:p>
            <a:r>
              <a:rPr lang="en-GB" dirty="0"/>
              <a:t>Oksana fled the war in Ukraine, where she worked for the Government and was celebrated for doing good things for her community.</a:t>
            </a:r>
          </a:p>
          <a:p>
            <a:endParaRPr lang="en-GB" dirty="0"/>
          </a:p>
          <a:p>
            <a:r>
              <a:rPr lang="en-GB" dirty="0"/>
              <a:t>But when Oksana arrived she had little English. </a:t>
            </a:r>
          </a:p>
          <a:p>
            <a:endParaRPr lang="en-GB" dirty="0"/>
          </a:p>
          <a:p>
            <a:r>
              <a:rPr lang="en-GB" dirty="0"/>
              <a:t>Being the strong and determined person she is, she signed up for a WEA course, and got a volunteering role to practice with the language she was learning in class.</a:t>
            </a:r>
          </a:p>
          <a:p>
            <a:endParaRPr lang="en-GB" dirty="0"/>
          </a:p>
          <a:p>
            <a:r>
              <a:rPr lang="en-GB" dirty="0"/>
              <a:t>Soon she had the confidence to go for a job, similar to the one she did in Ukraine. As she says, she’s so pleased, she can now do what she can for her family, her refugee community, and her new home community of Worcester.</a:t>
            </a:r>
          </a:p>
        </p:txBody>
      </p:sp>
      <p:sp>
        <p:nvSpPr>
          <p:cNvPr id="4" name="Slide Number Placeholder 3"/>
          <p:cNvSpPr>
            <a:spLocks noGrp="1"/>
          </p:cNvSpPr>
          <p:nvPr>
            <p:ph type="sldNum" sz="quarter" idx="5"/>
          </p:nvPr>
        </p:nvSpPr>
        <p:spPr/>
        <p:txBody>
          <a:bodyPr/>
          <a:lstStyle/>
          <a:p>
            <a:fld id="{67BF964F-B1B3-B746-BAEF-091EF1F04C77}" type="slidenum">
              <a:rPr lang="en-US" smtClean="0"/>
              <a:t>5</a:t>
            </a:fld>
            <a:endParaRPr lang="en-US"/>
          </a:p>
        </p:txBody>
      </p:sp>
    </p:spTree>
    <p:extLst>
      <p:ext uri="{BB962C8B-B14F-4D97-AF65-F5344CB8AC3E}">
        <p14:creationId xmlns:p14="http://schemas.microsoft.com/office/powerpoint/2010/main" val="3691568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we have supported those core skills, we also want our learners to be able to enjoy a fulfilling a job in a sustainable place of work. </a:t>
            </a:r>
          </a:p>
          <a:p>
            <a:endParaRPr lang="en-GB" dirty="0"/>
          </a:p>
          <a:p>
            <a:r>
              <a:rPr lang="en-GB" dirty="0"/>
              <a:t>We want them to maximise their potential and their contribution by work to society.</a:t>
            </a:r>
          </a:p>
          <a:p>
            <a:endParaRPr lang="en-GB" dirty="0"/>
          </a:p>
          <a:p>
            <a:r>
              <a:rPr lang="en-GB" dirty="0"/>
              <a:t>Our focus is in those areas of deprivation, and those who left school with little but knocks in confidence, or simply didn’t realise how important education was for their futures at the time.</a:t>
            </a:r>
          </a:p>
          <a:p>
            <a:endParaRPr lang="en-GB" dirty="0"/>
          </a:p>
          <a:p>
            <a:r>
              <a:rPr lang="en-GB" dirty="0"/>
              <a:t>57% of adults without qualifications are unemployed, and so many million are living in poverty, with the cost-of-living crisis deepening their woes.</a:t>
            </a:r>
          </a:p>
          <a:p>
            <a:endParaRPr lang="en-GB" dirty="0"/>
          </a:p>
          <a:p>
            <a:r>
              <a:rPr lang="en-GB" dirty="0"/>
              <a:t>We deliver a dynamic skills and employability offer, matched to local and national need, and continually shaped by working in partnership with employers and employer groups. </a:t>
            </a:r>
            <a:br>
              <a:rPr lang="en-GB" dirty="0"/>
            </a:br>
            <a:br>
              <a:rPr lang="en-GB" dirty="0"/>
            </a:br>
            <a:r>
              <a:rPr lang="en-GB" dirty="0"/>
              <a:t>Starting from a challenging base we are proud that 42% of the unemployed learners who study with us have got a job or gone on to further education.</a:t>
            </a:r>
            <a:br>
              <a:rPr lang="en-GB" dirty="0"/>
            </a:br>
            <a:br>
              <a:rPr lang="en-GB" dirty="0"/>
            </a:br>
            <a:r>
              <a:rPr lang="en-GB" dirty="0"/>
              <a:t>43% develop critical communications skills – one of the five soft key skills identified by the CBI as missing within the workforce.</a:t>
            </a:r>
          </a:p>
          <a:p>
            <a:endParaRPr lang="en-GB" dirty="0"/>
          </a:p>
          <a:p>
            <a:r>
              <a:rPr lang="en-GB" dirty="0"/>
              <a:t>Our employed skills learners benefit too, with 24% saying they have got a pay rise or promotion as a result of their course.</a:t>
            </a:r>
          </a:p>
          <a:p>
            <a:endParaRPr lang="en-GB" dirty="0"/>
          </a:p>
        </p:txBody>
      </p:sp>
      <p:sp>
        <p:nvSpPr>
          <p:cNvPr id="4" name="Slide Number Placeholder 3"/>
          <p:cNvSpPr>
            <a:spLocks noGrp="1"/>
          </p:cNvSpPr>
          <p:nvPr>
            <p:ph type="sldNum" sz="quarter" idx="5"/>
          </p:nvPr>
        </p:nvSpPr>
        <p:spPr/>
        <p:txBody>
          <a:bodyPr/>
          <a:lstStyle/>
          <a:p>
            <a:fld id="{67BF964F-B1B3-B746-BAEF-091EF1F04C77}" type="slidenum">
              <a:rPr lang="en-US" smtClean="0"/>
              <a:t>6</a:t>
            </a:fld>
            <a:endParaRPr lang="en-US"/>
          </a:p>
        </p:txBody>
      </p:sp>
    </p:spTree>
    <p:extLst>
      <p:ext uri="{BB962C8B-B14F-4D97-AF65-F5344CB8AC3E}">
        <p14:creationId xmlns:p14="http://schemas.microsoft.com/office/powerpoint/2010/main" val="4546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Jamie is a great example of the learners we support.</a:t>
            </a:r>
          </a:p>
          <a:p>
            <a:endParaRPr lang="en-GB" dirty="0"/>
          </a:p>
          <a:p>
            <a:r>
              <a:rPr lang="en-GB" dirty="0"/>
              <a:t>Jamie was, in his own words, too cool for school. As a result he left school with no qualifications.</a:t>
            </a:r>
          </a:p>
          <a:p>
            <a:endParaRPr lang="en-GB" dirty="0"/>
          </a:p>
          <a:p>
            <a:r>
              <a:rPr lang="en-GB" dirty="0"/>
              <a:t>He did ok in work, even got on well, but never felt confident enough to build his skills through qualifications. </a:t>
            </a:r>
          </a:p>
          <a:p>
            <a:endParaRPr lang="en-GB" dirty="0"/>
          </a:p>
          <a:p>
            <a:r>
              <a:rPr lang="en-GB" dirty="0"/>
              <a:t>Colleagues at work encouraged him, and he’s done really well – applying all his skills for the community through his work – as he says – paying it back.</a:t>
            </a:r>
          </a:p>
        </p:txBody>
      </p:sp>
      <p:sp>
        <p:nvSpPr>
          <p:cNvPr id="4" name="Slide Number Placeholder 3"/>
          <p:cNvSpPr>
            <a:spLocks noGrp="1"/>
          </p:cNvSpPr>
          <p:nvPr>
            <p:ph type="sldNum" sz="quarter" idx="5"/>
          </p:nvPr>
        </p:nvSpPr>
        <p:spPr/>
        <p:txBody>
          <a:bodyPr/>
          <a:lstStyle/>
          <a:p>
            <a:fld id="{67BF964F-B1B3-B746-BAEF-091EF1F04C77}" type="slidenum">
              <a:rPr lang="en-US" smtClean="0"/>
              <a:t>7</a:t>
            </a:fld>
            <a:endParaRPr lang="en-US"/>
          </a:p>
        </p:txBody>
      </p:sp>
    </p:spTree>
    <p:extLst>
      <p:ext uri="{BB962C8B-B14F-4D97-AF65-F5344CB8AC3E}">
        <p14:creationId xmlns:p14="http://schemas.microsoft.com/office/powerpoint/2010/main" val="28541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the third and final part of our work – learning that builds communities.</a:t>
            </a:r>
          </a:p>
          <a:p>
            <a:endParaRPr lang="en-GB" dirty="0"/>
          </a:p>
          <a:p>
            <a:r>
              <a:rPr lang="en-GB" dirty="0"/>
              <a:t>We believe that vibrant and inclusive communities promote health, happiness, and success at both an individual and </a:t>
            </a:r>
          </a:p>
          <a:p>
            <a:r>
              <a:rPr lang="en-GB" dirty="0"/>
              <a:t>community level. </a:t>
            </a:r>
          </a:p>
          <a:p>
            <a:endParaRPr lang="en-GB" dirty="0"/>
          </a:p>
          <a:p>
            <a:r>
              <a:rPr lang="en-GB" dirty="0"/>
              <a:t>WEA learning networks bring communities together.</a:t>
            </a:r>
          </a:p>
          <a:p>
            <a:endParaRPr lang="en-GB" dirty="0"/>
          </a:p>
          <a:p>
            <a:r>
              <a:rPr lang="en-GB" dirty="0"/>
              <a:t>We will design and deliver learning networks which inspire passions, ignite friendships and bring communities together.</a:t>
            </a:r>
          </a:p>
          <a:p>
            <a:endParaRPr lang="en-GB" dirty="0"/>
          </a:p>
          <a:p>
            <a:r>
              <a:rPr lang="en-GB" dirty="0"/>
              <a:t>We have to argue the case for this work – but the value of it is key</a:t>
            </a:r>
          </a:p>
          <a:p>
            <a:endParaRPr lang="en-GB" dirty="0"/>
          </a:p>
          <a:p>
            <a:r>
              <a:rPr lang="en-GB" dirty="0"/>
              <a:t>With an aging community that needs mental stimulation and personal connection to hold back the rise in dementia, how could we ignore this work.</a:t>
            </a:r>
          </a:p>
          <a:p>
            <a:endParaRPr lang="en-GB" dirty="0"/>
          </a:p>
          <a:p>
            <a:r>
              <a:rPr lang="en-GB" dirty="0"/>
              <a:t>With nearly four million enduring chronic loneliness and 26% never speaking to their neighbours, how can we ignore this work.</a:t>
            </a:r>
          </a:p>
          <a:p>
            <a:endParaRPr lang="en-GB" dirty="0"/>
          </a:p>
          <a:p>
            <a:r>
              <a:rPr lang="en-GB" dirty="0"/>
              <a:t>The benefit of 91% of our learners visiting the doctor less than the national average runs into millions. And I love to say that WEA learning is proven to be good for you!</a:t>
            </a:r>
          </a:p>
          <a:p>
            <a:endParaRPr lang="en-GB" dirty="0"/>
          </a:p>
          <a:p>
            <a:r>
              <a:rPr lang="en-GB" dirty="0"/>
              <a:t>But look at those community benefits. 70% of our learners get to know people they wouldn’t normally mix with, 38% became more understanding of other cultures, and 39% made new friends. It’s hard to put a fiscal value on the re-building of a caring and sharing society, but we know its important.</a:t>
            </a:r>
          </a:p>
        </p:txBody>
      </p:sp>
      <p:sp>
        <p:nvSpPr>
          <p:cNvPr id="4" name="Slide Number Placeholder 3"/>
          <p:cNvSpPr>
            <a:spLocks noGrp="1"/>
          </p:cNvSpPr>
          <p:nvPr>
            <p:ph type="sldNum" sz="quarter" idx="5"/>
          </p:nvPr>
        </p:nvSpPr>
        <p:spPr/>
        <p:txBody>
          <a:bodyPr/>
          <a:lstStyle/>
          <a:p>
            <a:fld id="{67BF964F-B1B3-B746-BAEF-091EF1F04C77}" type="slidenum">
              <a:rPr lang="en-US" smtClean="0"/>
              <a:t>8</a:t>
            </a:fld>
            <a:endParaRPr lang="en-US"/>
          </a:p>
        </p:txBody>
      </p:sp>
    </p:spTree>
    <p:extLst>
      <p:ext uri="{BB962C8B-B14F-4D97-AF65-F5344CB8AC3E}">
        <p14:creationId xmlns:p14="http://schemas.microsoft.com/office/powerpoint/2010/main" val="1018942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Jayne. Jayne for me epitomises what we do and why we do it.</a:t>
            </a:r>
          </a:p>
          <a:p>
            <a:endParaRPr lang="en-GB" dirty="0"/>
          </a:p>
          <a:p>
            <a:r>
              <a:rPr lang="en-GB" dirty="0"/>
              <a:t>Jayne joined our classes to improve her skills, and to manage her mental health.</a:t>
            </a:r>
          </a:p>
          <a:p>
            <a:endParaRPr lang="en-GB" dirty="0"/>
          </a:p>
          <a:p>
            <a:r>
              <a:rPr lang="en-GB" dirty="0"/>
              <a:t>She’s loved it and blossomed, and now she brings groups within her community together, and she shares those skills.</a:t>
            </a:r>
          </a:p>
        </p:txBody>
      </p:sp>
      <p:sp>
        <p:nvSpPr>
          <p:cNvPr id="4" name="Slide Number Placeholder 3"/>
          <p:cNvSpPr>
            <a:spLocks noGrp="1"/>
          </p:cNvSpPr>
          <p:nvPr>
            <p:ph type="sldNum" sz="quarter" idx="5"/>
          </p:nvPr>
        </p:nvSpPr>
        <p:spPr/>
        <p:txBody>
          <a:bodyPr/>
          <a:lstStyle/>
          <a:p>
            <a:fld id="{67BF964F-B1B3-B746-BAEF-091EF1F04C77}" type="slidenum">
              <a:rPr lang="en-US" smtClean="0"/>
              <a:t>9</a:t>
            </a:fld>
            <a:endParaRPr lang="en-US"/>
          </a:p>
        </p:txBody>
      </p:sp>
    </p:spTree>
    <p:extLst>
      <p:ext uri="{BB962C8B-B14F-4D97-AF65-F5344CB8AC3E}">
        <p14:creationId xmlns:p14="http://schemas.microsoft.com/office/powerpoint/2010/main" val="3129120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9008" y="942577"/>
            <a:ext cx="7614047" cy="2005142"/>
          </a:xfrm>
        </p:spPr>
        <p:txBody>
          <a:bodyPr anchor="b"/>
          <a:lstStyle>
            <a:lvl1pPr algn="ctr">
              <a:defRPr sz="4996"/>
            </a:lvl1pPr>
          </a:lstStyle>
          <a:p>
            <a:r>
              <a:rPr lang="en-GB"/>
              <a:t>Click to edit Master title style</a:t>
            </a:r>
            <a:endParaRPr lang="en-US"/>
          </a:p>
        </p:txBody>
      </p:sp>
      <p:sp>
        <p:nvSpPr>
          <p:cNvPr id="3" name="Subtitle 2"/>
          <p:cNvSpPr>
            <a:spLocks noGrp="1"/>
          </p:cNvSpPr>
          <p:nvPr>
            <p:ph type="subTitle" idx="1"/>
          </p:nvPr>
        </p:nvSpPr>
        <p:spPr>
          <a:xfrm>
            <a:off x="1269008" y="3025045"/>
            <a:ext cx="7614047" cy="1390533"/>
          </a:xfrm>
        </p:spPr>
        <p:txBody>
          <a:bodyPr/>
          <a:lstStyle>
            <a:lvl1pPr marL="0" indent="0" algn="ctr">
              <a:buNone/>
              <a:defRPr sz="1998"/>
            </a:lvl1pPr>
            <a:lvl2pPr marL="380710" indent="0" algn="ctr">
              <a:buNone/>
              <a:defRPr sz="1665"/>
            </a:lvl2pPr>
            <a:lvl3pPr marL="761421" indent="0" algn="ctr">
              <a:buNone/>
              <a:defRPr sz="1499"/>
            </a:lvl3pPr>
            <a:lvl4pPr marL="1142131" indent="0" algn="ctr">
              <a:buNone/>
              <a:defRPr sz="1332"/>
            </a:lvl4pPr>
            <a:lvl5pPr marL="1522842" indent="0" algn="ctr">
              <a:buNone/>
              <a:defRPr sz="1332"/>
            </a:lvl5pPr>
            <a:lvl6pPr marL="1903552" indent="0" algn="ctr">
              <a:buNone/>
              <a:defRPr sz="1332"/>
            </a:lvl6pPr>
            <a:lvl7pPr marL="2284263" indent="0" algn="ctr">
              <a:buNone/>
              <a:defRPr sz="1332"/>
            </a:lvl7pPr>
            <a:lvl8pPr marL="2664973" indent="0" algn="ctr">
              <a:buNone/>
              <a:defRPr sz="1332"/>
            </a:lvl8pPr>
            <a:lvl9pPr marL="3045684" indent="0" algn="ctr">
              <a:buNone/>
              <a:defRPr sz="1332"/>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8F2974A-B8C6-294D-8403-43A95C3C5C2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22F7-C17D-7443-9DE4-3EACFB96F9BF}" type="slidenum">
              <a:rPr lang="en-US" smtClean="0"/>
              <a:t>‹#›</a:t>
            </a:fld>
            <a:endParaRPr lang="en-US"/>
          </a:p>
        </p:txBody>
      </p:sp>
    </p:spTree>
    <p:extLst>
      <p:ext uri="{BB962C8B-B14F-4D97-AF65-F5344CB8AC3E}">
        <p14:creationId xmlns:p14="http://schemas.microsoft.com/office/powerpoint/2010/main" val="1883319298"/>
      </p:ext>
    </p:extLst>
  </p:cSld>
  <p:clrMapOvr>
    <a:masterClrMapping/>
  </p:clrMapOvr>
  <p:extLst>
    <p:ext uri="{DCECCB84-F9BA-43D5-87BE-67443E8EF086}">
      <p15:sldGuideLst xmlns:p15="http://schemas.microsoft.com/office/powerpoint/2012/main">
        <p15:guide id="1" orient="horz" pos="1814" userDrawn="1">
          <p15:clr>
            <a:srgbClr val="FBAE40"/>
          </p15:clr>
        </p15:guide>
        <p15:guide id="2" pos="319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8F2974A-B8C6-294D-8403-43A95C3C5C2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22F7-C17D-7443-9DE4-3EACFB96F9BF}" type="slidenum">
              <a:rPr lang="en-US" smtClean="0"/>
              <a:t>‹#›</a:t>
            </a:fld>
            <a:endParaRPr lang="en-US"/>
          </a:p>
        </p:txBody>
      </p:sp>
    </p:spTree>
    <p:extLst>
      <p:ext uri="{BB962C8B-B14F-4D97-AF65-F5344CB8AC3E}">
        <p14:creationId xmlns:p14="http://schemas.microsoft.com/office/powerpoint/2010/main" val="19032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5070" y="306637"/>
            <a:ext cx="2189039" cy="488086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97954" y="306637"/>
            <a:ext cx="6440215" cy="488086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8F2974A-B8C6-294D-8403-43A95C3C5C2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22F7-C17D-7443-9DE4-3EACFB96F9BF}" type="slidenum">
              <a:rPr lang="en-US" smtClean="0"/>
              <a:t>‹#›</a:t>
            </a:fld>
            <a:endParaRPr lang="en-US"/>
          </a:p>
        </p:txBody>
      </p:sp>
    </p:spTree>
    <p:extLst>
      <p:ext uri="{BB962C8B-B14F-4D97-AF65-F5344CB8AC3E}">
        <p14:creationId xmlns:p14="http://schemas.microsoft.com/office/powerpoint/2010/main" val="99433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8F2974A-B8C6-294D-8403-43A95C3C5C2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22F7-C17D-7443-9DE4-3EACFB96F9BF}" type="slidenum">
              <a:rPr lang="en-US" smtClean="0"/>
              <a:t>‹#›</a:t>
            </a:fld>
            <a:endParaRPr lang="en-US"/>
          </a:p>
        </p:txBody>
      </p:sp>
    </p:spTree>
    <p:extLst>
      <p:ext uri="{BB962C8B-B14F-4D97-AF65-F5344CB8AC3E}">
        <p14:creationId xmlns:p14="http://schemas.microsoft.com/office/powerpoint/2010/main" val="3497104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2667" y="1435864"/>
            <a:ext cx="8756154" cy="2395771"/>
          </a:xfrm>
        </p:spPr>
        <p:txBody>
          <a:bodyPr anchor="b"/>
          <a:lstStyle>
            <a:lvl1pPr>
              <a:defRPr sz="4996"/>
            </a:lvl1pPr>
          </a:lstStyle>
          <a:p>
            <a:r>
              <a:rPr lang="en-GB"/>
              <a:t>Click to edit Master title style</a:t>
            </a:r>
            <a:endParaRPr lang="en-US"/>
          </a:p>
        </p:txBody>
      </p:sp>
      <p:sp>
        <p:nvSpPr>
          <p:cNvPr id="3" name="Text Placeholder 2"/>
          <p:cNvSpPr>
            <a:spLocks noGrp="1"/>
          </p:cNvSpPr>
          <p:nvPr>
            <p:ph type="body" idx="1"/>
          </p:nvPr>
        </p:nvSpPr>
        <p:spPr>
          <a:xfrm>
            <a:off x="692667" y="3854300"/>
            <a:ext cx="8756154" cy="1259879"/>
          </a:xfrm>
        </p:spPr>
        <p:txBody>
          <a:bodyPr/>
          <a:lstStyle>
            <a:lvl1pPr marL="0" indent="0">
              <a:buNone/>
              <a:defRPr sz="1998">
                <a:solidFill>
                  <a:schemeClr val="tx1">
                    <a:tint val="75000"/>
                  </a:schemeClr>
                </a:solidFill>
              </a:defRPr>
            </a:lvl1pPr>
            <a:lvl2pPr marL="380710" indent="0">
              <a:buNone/>
              <a:defRPr sz="1665">
                <a:solidFill>
                  <a:schemeClr val="tx1">
                    <a:tint val="75000"/>
                  </a:schemeClr>
                </a:solidFill>
              </a:defRPr>
            </a:lvl2pPr>
            <a:lvl3pPr marL="761421" indent="0">
              <a:buNone/>
              <a:defRPr sz="1499">
                <a:solidFill>
                  <a:schemeClr val="tx1">
                    <a:tint val="75000"/>
                  </a:schemeClr>
                </a:solidFill>
              </a:defRPr>
            </a:lvl3pPr>
            <a:lvl4pPr marL="1142131" indent="0">
              <a:buNone/>
              <a:defRPr sz="1332">
                <a:solidFill>
                  <a:schemeClr val="tx1">
                    <a:tint val="75000"/>
                  </a:schemeClr>
                </a:solidFill>
              </a:defRPr>
            </a:lvl4pPr>
            <a:lvl5pPr marL="1522842" indent="0">
              <a:buNone/>
              <a:defRPr sz="1332">
                <a:solidFill>
                  <a:schemeClr val="tx1">
                    <a:tint val="75000"/>
                  </a:schemeClr>
                </a:solidFill>
              </a:defRPr>
            </a:lvl5pPr>
            <a:lvl6pPr marL="1903552" indent="0">
              <a:buNone/>
              <a:defRPr sz="1332">
                <a:solidFill>
                  <a:schemeClr val="tx1">
                    <a:tint val="75000"/>
                  </a:schemeClr>
                </a:solidFill>
              </a:defRPr>
            </a:lvl6pPr>
            <a:lvl7pPr marL="2284263" indent="0">
              <a:buNone/>
              <a:defRPr sz="1332">
                <a:solidFill>
                  <a:schemeClr val="tx1">
                    <a:tint val="75000"/>
                  </a:schemeClr>
                </a:solidFill>
              </a:defRPr>
            </a:lvl7pPr>
            <a:lvl8pPr marL="2664973" indent="0">
              <a:buNone/>
              <a:defRPr sz="1332">
                <a:solidFill>
                  <a:schemeClr val="tx1">
                    <a:tint val="75000"/>
                  </a:schemeClr>
                </a:solidFill>
              </a:defRPr>
            </a:lvl8pPr>
            <a:lvl9pPr marL="3045684" indent="0">
              <a:buNone/>
              <a:defRPr sz="1332">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8F2974A-B8C6-294D-8403-43A95C3C5C2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22F7-C17D-7443-9DE4-3EACFB96F9BF}" type="slidenum">
              <a:rPr lang="en-US" smtClean="0"/>
              <a:t>‹#›</a:t>
            </a:fld>
            <a:endParaRPr lang="en-US"/>
          </a:p>
        </p:txBody>
      </p:sp>
    </p:spTree>
    <p:extLst>
      <p:ext uri="{BB962C8B-B14F-4D97-AF65-F5344CB8AC3E}">
        <p14:creationId xmlns:p14="http://schemas.microsoft.com/office/powerpoint/2010/main" val="3682472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97954" y="1533187"/>
            <a:ext cx="4314627" cy="36543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39482" y="1533187"/>
            <a:ext cx="4314627" cy="36543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8F2974A-B8C6-294D-8403-43A95C3C5C2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822F7-C17D-7443-9DE4-3EACFB96F9BF}" type="slidenum">
              <a:rPr lang="en-US" smtClean="0"/>
              <a:t>‹#›</a:t>
            </a:fld>
            <a:endParaRPr lang="en-US"/>
          </a:p>
        </p:txBody>
      </p:sp>
    </p:spTree>
    <p:extLst>
      <p:ext uri="{BB962C8B-B14F-4D97-AF65-F5344CB8AC3E}">
        <p14:creationId xmlns:p14="http://schemas.microsoft.com/office/powerpoint/2010/main" val="2560874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277" y="306638"/>
            <a:ext cx="8756154" cy="1113227"/>
          </a:xfrm>
        </p:spPr>
        <p:txBody>
          <a:bodyPr/>
          <a:lstStyle/>
          <a:p>
            <a:r>
              <a:rPr lang="en-GB"/>
              <a:t>Click to edit Master title style</a:t>
            </a:r>
            <a:endParaRPr lang="en-US"/>
          </a:p>
        </p:txBody>
      </p:sp>
      <p:sp>
        <p:nvSpPr>
          <p:cNvPr id="3" name="Text Placeholder 2"/>
          <p:cNvSpPr>
            <a:spLocks noGrp="1"/>
          </p:cNvSpPr>
          <p:nvPr>
            <p:ph type="body" idx="1"/>
          </p:nvPr>
        </p:nvSpPr>
        <p:spPr>
          <a:xfrm>
            <a:off x="699277" y="1411865"/>
            <a:ext cx="4294798" cy="691934"/>
          </a:xfrm>
        </p:spPr>
        <p:txBody>
          <a:bodyPr anchor="b"/>
          <a:lstStyle>
            <a:lvl1pPr marL="0" indent="0">
              <a:buNone/>
              <a:defRPr sz="1998" b="1"/>
            </a:lvl1pPr>
            <a:lvl2pPr marL="380710" indent="0">
              <a:buNone/>
              <a:defRPr sz="1665" b="1"/>
            </a:lvl2pPr>
            <a:lvl3pPr marL="761421" indent="0">
              <a:buNone/>
              <a:defRPr sz="1499" b="1"/>
            </a:lvl3pPr>
            <a:lvl4pPr marL="1142131" indent="0">
              <a:buNone/>
              <a:defRPr sz="1332" b="1"/>
            </a:lvl4pPr>
            <a:lvl5pPr marL="1522842" indent="0">
              <a:buNone/>
              <a:defRPr sz="1332" b="1"/>
            </a:lvl5pPr>
            <a:lvl6pPr marL="1903552" indent="0">
              <a:buNone/>
              <a:defRPr sz="1332" b="1"/>
            </a:lvl6pPr>
            <a:lvl7pPr marL="2284263" indent="0">
              <a:buNone/>
              <a:defRPr sz="1332" b="1"/>
            </a:lvl7pPr>
            <a:lvl8pPr marL="2664973" indent="0">
              <a:buNone/>
              <a:defRPr sz="1332" b="1"/>
            </a:lvl8pPr>
            <a:lvl9pPr marL="3045684" indent="0">
              <a:buNone/>
              <a:defRPr sz="1332" b="1"/>
            </a:lvl9pPr>
          </a:lstStyle>
          <a:p>
            <a:pPr lvl="0"/>
            <a:r>
              <a:rPr lang="en-GB"/>
              <a:t>Click to edit Master text styles</a:t>
            </a:r>
          </a:p>
        </p:txBody>
      </p:sp>
      <p:sp>
        <p:nvSpPr>
          <p:cNvPr id="4" name="Content Placeholder 3"/>
          <p:cNvSpPr>
            <a:spLocks noGrp="1"/>
          </p:cNvSpPr>
          <p:nvPr>
            <p:ph sz="half" idx="2"/>
          </p:nvPr>
        </p:nvSpPr>
        <p:spPr>
          <a:xfrm>
            <a:off x="699277" y="2103799"/>
            <a:ext cx="4294798" cy="30943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139482" y="1411865"/>
            <a:ext cx="4315949" cy="691934"/>
          </a:xfrm>
        </p:spPr>
        <p:txBody>
          <a:bodyPr anchor="b"/>
          <a:lstStyle>
            <a:lvl1pPr marL="0" indent="0">
              <a:buNone/>
              <a:defRPr sz="1998" b="1"/>
            </a:lvl1pPr>
            <a:lvl2pPr marL="380710" indent="0">
              <a:buNone/>
              <a:defRPr sz="1665" b="1"/>
            </a:lvl2pPr>
            <a:lvl3pPr marL="761421" indent="0">
              <a:buNone/>
              <a:defRPr sz="1499" b="1"/>
            </a:lvl3pPr>
            <a:lvl4pPr marL="1142131" indent="0">
              <a:buNone/>
              <a:defRPr sz="1332" b="1"/>
            </a:lvl4pPr>
            <a:lvl5pPr marL="1522842" indent="0">
              <a:buNone/>
              <a:defRPr sz="1332" b="1"/>
            </a:lvl5pPr>
            <a:lvl6pPr marL="1903552" indent="0">
              <a:buNone/>
              <a:defRPr sz="1332" b="1"/>
            </a:lvl6pPr>
            <a:lvl7pPr marL="2284263" indent="0">
              <a:buNone/>
              <a:defRPr sz="1332" b="1"/>
            </a:lvl7pPr>
            <a:lvl8pPr marL="2664973" indent="0">
              <a:buNone/>
              <a:defRPr sz="1332" b="1"/>
            </a:lvl8pPr>
            <a:lvl9pPr marL="3045684" indent="0">
              <a:buNone/>
              <a:defRPr sz="1332" b="1"/>
            </a:lvl9pPr>
          </a:lstStyle>
          <a:p>
            <a:pPr lvl="0"/>
            <a:r>
              <a:rPr lang="en-GB"/>
              <a:t>Click to edit Master text styles</a:t>
            </a:r>
          </a:p>
        </p:txBody>
      </p:sp>
      <p:sp>
        <p:nvSpPr>
          <p:cNvPr id="6" name="Content Placeholder 5"/>
          <p:cNvSpPr>
            <a:spLocks noGrp="1"/>
          </p:cNvSpPr>
          <p:nvPr>
            <p:ph sz="quarter" idx="4"/>
          </p:nvPr>
        </p:nvSpPr>
        <p:spPr>
          <a:xfrm>
            <a:off x="5139482" y="2103799"/>
            <a:ext cx="4315949" cy="30943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8F2974A-B8C6-294D-8403-43A95C3C5C2C}" type="datetimeFigureOut">
              <a:rPr lang="en-US" smtClean="0"/>
              <a:t>5/22/2024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C822F7-C17D-7443-9DE4-3EACFB96F9BF}" type="slidenum">
              <a:rPr lang="en-US" smtClean="0"/>
              <a:t>‹#›</a:t>
            </a:fld>
            <a:endParaRPr lang="en-US"/>
          </a:p>
        </p:txBody>
      </p:sp>
    </p:spTree>
    <p:extLst>
      <p:ext uri="{BB962C8B-B14F-4D97-AF65-F5344CB8AC3E}">
        <p14:creationId xmlns:p14="http://schemas.microsoft.com/office/powerpoint/2010/main" val="1780072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8F2974A-B8C6-294D-8403-43A95C3C5C2C}" type="datetimeFigureOut">
              <a:rPr lang="en-US" smtClean="0"/>
              <a:t>5/22/2024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C822F7-C17D-7443-9DE4-3EACFB96F9BF}" type="slidenum">
              <a:rPr lang="en-US" smtClean="0"/>
              <a:t>‹#›</a:t>
            </a:fld>
            <a:endParaRPr lang="en-US"/>
          </a:p>
        </p:txBody>
      </p:sp>
    </p:spTree>
    <p:extLst>
      <p:ext uri="{BB962C8B-B14F-4D97-AF65-F5344CB8AC3E}">
        <p14:creationId xmlns:p14="http://schemas.microsoft.com/office/powerpoint/2010/main" val="1548797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2974A-B8C6-294D-8403-43A95C3C5C2C}" type="datetimeFigureOut">
              <a:rPr lang="en-US" smtClean="0"/>
              <a:t>5/22/2024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C822F7-C17D-7443-9DE4-3EACFB96F9BF}" type="slidenum">
              <a:rPr lang="en-US" smtClean="0"/>
              <a:t>‹#›</a:t>
            </a:fld>
            <a:endParaRPr lang="en-US"/>
          </a:p>
        </p:txBody>
      </p:sp>
    </p:spTree>
    <p:extLst>
      <p:ext uri="{BB962C8B-B14F-4D97-AF65-F5344CB8AC3E}">
        <p14:creationId xmlns:p14="http://schemas.microsoft.com/office/powerpoint/2010/main" val="2452970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277" y="383963"/>
            <a:ext cx="3274304" cy="1343872"/>
          </a:xfrm>
        </p:spPr>
        <p:txBody>
          <a:bodyPr anchor="b"/>
          <a:lstStyle>
            <a:lvl1pPr>
              <a:defRPr sz="2665"/>
            </a:lvl1pPr>
          </a:lstStyle>
          <a:p>
            <a:r>
              <a:rPr lang="en-GB"/>
              <a:t>Click to edit Master title style</a:t>
            </a:r>
            <a:endParaRPr lang="en-US"/>
          </a:p>
        </p:txBody>
      </p:sp>
      <p:sp>
        <p:nvSpPr>
          <p:cNvPr id="3" name="Content Placeholder 2"/>
          <p:cNvSpPr>
            <a:spLocks noGrp="1"/>
          </p:cNvSpPr>
          <p:nvPr>
            <p:ph idx="1"/>
          </p:nvPr>
        </p:nvSpPr>
        <p:spPr>
          <a:xfrm>
            <a:off x="4315949" y="829255"/>
            <a:ext cx="5139482" cy="4092942"/>
          </a:xfrm>
        </p:spPr>
        <p:txBody>
          <a:bodyPr/>
          <a:lstStyle>
            <a:lvl1pPr>
              <a:defRPr sz="2665"/>
            </a:lvl1pPr>
            <a:lvl2pPr>
              <a:defRPr sz="2332"/>
            </a:lvl2pPr>
            <a:lvl3pPr>
              <a:defRPr sz="1998"/>
            </a:lvl3pPr>
            <a:lvl4pPr>
              <a:defRPr sz="1665"/>
            </a:lvl4pPr>
            <a:lvl5pPr>
              <a:defRPr sz="1665"/>
            </a:lvl5pPr>
            <a:lvl6pPr>
              <a:defRPr sz="1665"/>
            </a:lvl6pPr>
            <a:lvl7pPr>
              <a:defRPr sz="1665"/>
            </a:lvl7pPr>
            <a:lvl8pPr>
              <a:defRPr sz="1665"/>
            </a:lvl8pPr>
            <a:lvl9pPr>
              <a:defRPr sz="166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99277" y="1727835"/>
            <a:ext cx="3274304" cy="3201028"/>
          </a:xfrm>
        </p:spPr>
        <p:txBody>
          <a:bodyPr/>
          <a:lstStyle>
            <a:lvl1pPr marL="0" indent="0">
              <a:buNone/>
              <a:defRPr sz="1332"/>
            </a:lvl1pPr>
            <a:lvl2pPr marL="380710" indent="0">
              <a:buNone/>
              <a:defRPr sz="1166"/>
            </a:lvl2pPr>
            <a:lvl3pPr marL="761421" indent="0">
              <a:buNone/>
              <a:defRPr sz="999"/>
            </a:lvl3pPr>
            <a:lvl4pPr marL="1142131" indent="0">
              <a:buNone/>
              <a:defRPr sz="833"/>
            </a:lvl4pPr>
            <a:lvl5pPr marL="1522842" indent="0">
              <a:buNone/>
              <a:defRPr sz="833"/>
            </a:lvl5pPr>
            <a:lvl6pPr marL="1903552" indent="0">
              <a:buNone/>
              <a:defRPr sz="833"/>
            </a:lvl6pPr>
            <a:lvl7pPr marL="2284263" indent="0">
              <a:buNone/>
              <a:defRPr sz="833"/>
            </a:lvl7pPr>
            <a:lvl8pPr marL="2664973" indent="0">
              <a:buNone/>
              <a:defRPr sz="833"/>
            </a:lvl8pPr>
            <a:lvl9pPr marL="3045684" indent="0">
              <a:buNone/>
              <a:defRPr sz="833"/>
            </a:lvl9pPr>
          </a:lstStyle>
          <a:p>
            <a:pPr lvl="0"/>
            <a:r>
              <a:rPr lang="en-GB"/>
              <a:t>Click to edit Master text styles</a:t>
            </a:r>
          </a:p>
        </p:txBody>
      </p:sp>
      <p:sp>
        <p:nvSpPr>
          <p:cNvPr id="5" name="Date Placeholder 4"/>
          <p:cNvSpPr>
            <a:spLocks noGrp="1"/>
          </p:cNvSpPr>
          <p:nvPr>
            <p:ph type="dt" sz="half" idx="10"/>
          </p:nvPr>
        </p:nvSpPr>
        <p:spPr/>
        <p:txBody>
          <a:bodyPr/>
          <a:lstStyle/>
          <a:p>
            <a:fld id="{38F2974A-B8C6-294D-8403-43A95C3C5C2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822F7-C17D-7443-9DE4-3EACFB96F9BF}" type="slidenum">
              <a:rPr lang="en-US" smtClean="0"/>
              <a:t>‹#›</a:t>
            </a:fld>
            <a:endParaRPr lang="en-US"/>
          </a:p>
        </p:txBody>
      </p:sp>
    </p:spTree>
    <p:extLst>
      <p:ext uri="{BB962C8B-B14F-4D97-AF65-F5344CB8AC3E}">
        <p14:creationId xmlns:p14="http://schemas.microsoft.com/office/powerpoint/2010/main" val="52704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277" y="383963"/>
            <a:ext cx="3274304" cy="1343872"/>
          </a:xfrm>
        </p:spPr>
        <p:txBody>
          <a:bodyPr anchor="b"/>
          <a:lstStyle>
            <a:lvl1pPr>
              <a:defRPr sz="2665"/>
            </a:lvl1pPr>
          </a:lstStyle>
          <a:p>
            <a:r>
              <a:rPr lang="en-GB"/>
              <a:t>Click to edit Master title style</a:t>
            </a:r>
            <a:endParaRPr lang="en-US"/>
          </a:p>
        </p:txBody>
      </p:sp>
      <p:sp>
        <p:nvSpPr>
          <p:cNvPr id="3" name="Picture Placeholder 2"/>
          <p:cNvSpPr>
            <a:spLocks noGrp="1" noChangeAspect="1"/>
          </p:cNvSpPr>
          <p:nvPr>
            <p:ph type="pic" idx="1"/>
          </p:nvPr>
        </p:nvSpPr>
        <p:spPr>
          <a:xfrm>
            <a:off x="4315949" y="829255"/>
            <a:ext cx="5139482" cy="4092942"/>
          </a:xfrm>
        </p:spPr>
        <p:txBody>
          <a:bodyPr anchor="t"/>
          <a:lstStyle>
            <a:lvl1pPr marL="0" indent="0">
              <a:buNone/>
              <a:defRPr sz="2665"/>
            </a:lvl1pPr>
            <a:lvl2pPr marL="380710" indent="0">
              <a:buNone/>
              <a:defRPr sz="2332"/>
            </a:lvl2pPr>
            <a:lvl3pPr marL="761421" indent="0">
              <a:buNone/>
              <a:defRPr sz="1998"/>
            </a:lvl3pPr>
            <a:lvl4pPr marL="1142131" indent="0">
              <a:buNone/>
              <a:defRPr sz="1665"/>
            </a:lvl4pPr>
            <a:lvl5pPr marL="1522842" indent="0">
              <a:buNone/>
              <a:defRPr sz="1665"/>
            </a:lvl5pPr>
            <a:lvl6pPr marL="1903552" indent="0">
              <a:buNone/>
              <a:defRPr sz="1665"/>
            </a:lvl6pPr>
            <a:lvl7pPr marL="2284263" indent="0">
              <a:buNone/>
              <a:defRPr sz="1665"/>
            </a:lvl7pPr>
            <a:lvl8pPr marL="2664973" indent="0">
              <a:buNone/>
              <a:defRPr sz="1665"/>
            </a:lvl8pPr>
            <a:lvl9pPr marL="3045684" indent="0">
              <a:buNone/>
              <a:defRPr sz="1665"/>
            </a:lvl9pPr>
          </a:lstStyle>
          <a:p>
            <a:r>
              <a:rPr lang="en-GB"/>
              <a:t>Click icon to add picture</a:t>
            </a:r>
            <a:endParaRPr lang="en-US"/>
          </a:p>
        </p:txBody>
      </p:sp>
      <p:sp>
        <p:nvSpPr>
          <p:cNvPr id="4" name="Text Placeholder 3"/>
          <p:cNvSpPr>
            <a:spLocks noGrp="1"/>
          </p:cNvSpPr>
          <p:nvPr>
            <p:ph type="body" sz="half" idx="2"/>
          </p:nvPr>
        </p:nvSpPr>
        <p:spPr>
          <a:xfrm>
            <a:off x="699277" y="1727835"/>
            <a:ext cx="3274304" cy="3201028"/>
          </a:xfrm>
        </p:spPr>
        <p:txBody>
          <a:bodyPr/>
          <a:lstStyle>
            <a:lvl1pPr marL="0" indent="0">
              <a:buNone/>
              <a:defRPr sz="1332"/>
            </a:lvl1pPr>
            <a:lvl2pPr marL="380710" indent="0">
              <a:buNone/>
              <a:defRPr sz="1166"/>
            </a:lvl2pPr>
            <a:lvl3pPr marL="761421" indent="0">
              <a:buNone/>
              <a:defRPr sz="999"/>
            </a:lvl3pPr>
            <a:lvl4pPr marL="1142131" indent="0">
              <a:buNone/>
              <a:defRPr sz="833"/>
            </a:lvl4pPr>
            <a:lvl5pPr marL="1522842" indent="0">
              <a:buNone/>
              <a:defRPr sz="833"/>
            </a:lvl5pPr>
            <a:lvl6pPr marL="1903552" indent="0">
              <a:buNone/>
              <a:defRPr sz="833"/>
            </a:lvl6pPr>
            <a:lvl7pPr marL="2284263" indent="0">
              <a:buNone/>
              <a:defRPr sz="833"/>
            </a:lvl7pPr>
            <a:lvl8pPr marL="2664973" indent="0">
              <a:buNone/>
              <a:defRPr sz="833"/>
            </a:lvl8pPr>
            <a:lvl9pPr marL="3045684" indent="0">
              <a:buNone/>
              <a:defRPr sz="833"/>
            </a:lvl9pPr>
          </a:lstStyle>
          <a:p>
            <a:pPr lvl="0"/>
            <a:r>
              <a:rPr lang="en-GB"/>
              <a:t>Click to edit Master text styles</a:t>
            </a:r>
          </a:p>
        </p:txBody>
      </p:sp>
      <p:sp>
        <p:nvSpPr>
          <p:cNvPr id="5" name="Date Placeholder 4"/>
          <p:cNvSpPr>
            <a:spLocks noGrp="1"/>
          </p:cNvSpPr>
          <p:nvPr>
            <p:ph type="dt" sz="half" idx="10"/>
          </p:nvPr>
        </p:nvSpPr>
        <p:spPr/>
        <p:txBody>
          <a:bodyPr/>
          <a:lstStyle/>
          <a:p>
            <a:fld id="{38F2974A-B8C6-294D-8403-43A95C3C5C2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822F7-C17D-7443-9DE4-3EACFB96F9BF}" type="slidenum">
              <a:rPr lang="en-US" smtClean="0"/>
              <a:t>‹#›</a:t>
            </a:fld>
            <a:endParaRPr lang="en-US"/>
          </a:p>
        </p:txBody>
      </p:sp>
    </p:spTree>
    <p:extLst>
      <p:ext uri="{BB962C8B-B14F-4D97-AF65-F5344CB8AC3E}">
        <p14:creationId xmlns:p14="http://schemas.microsoft.com/office/powerpoint/2010/main" val="330521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7955" y="306638"/>
            <a:ext cx="8756154" cy="111322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97955" y="1533187"/>
            <a:ext cx="8756154" cy="365431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97954" y="5338158"/>
            <a:ext cx="2284214" cy="306637"/>
          </a:xfrm>
          <a:prstGeom prst="rect">
            <a:avLst/>
          </a:prstGeom>
        </p:spPr>
        <p:txBody>
          <a:bodyPr vert="horz" lIns="91440" tIns="45720" rIns="91440" bIns="45720" rtlCol="0" anchor="ctr"/>
          <a:lstStyle>
            <a:lvl1pPr algn="l">
              <a:defRPr sz="999">
                <a:solidFill>
                  <a:schemeClr val="tx1">
                    <a:tint val="75000"/>
                  </a:schemeClr>
                </a:solidFill>
              </a:defRPr>
            </a:lvl1pPr>
          </a:lstStyle>
          <a:p>
            <a:fld id="{38F2974A-B8C6-294D-8403-43A95C3C5C2C}" type="datetimeFigureOut">
              <a:rPr lang="en-US" smtClean="0"/>
              <a:t>5/22/2024</a:t>
            </a:fld>
            <a:endParaRPr lang="en-US"/>
          </a:p>
        </p:txBody>
      </p:sp>
      <p:sp>
        <p:nvSpPr>
          <p:cNvPr id="5" name="Footer Placeholder 4"/>
          <p:cNvSpPr>
            <a:spLocks noGrp="1"/>
          </p:cNvSpPr>
          <p:nvPr>
            <p:ph type="ftr" sz="quarter" idx="3"/>
          </p:nvPr>
        </p:nvSpPr>
        <p:spPr>
          <a:xfrm>
            <a:off x="3362871" y="5338158"/>
            <a:ext cx="3426321" cy="306637"/>
          </a:xfrm>
          <a:prstGeom prst="rect">
            <a:avLst/>
          </a:prstGeom>
        </p:spPr>
        <p:txBody>
          <a:bodyPr vert="horz" lIns="91440" tIns="45720" rIns="91440" bIns="45720" rtlCol="0" anchor="ctr"/>
          <a:lstStyle>
            <a:lvl1pPr algn="ctr">
              <a:defRPr sz="9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69895" y="5338158"/>
            <a:ext cx="2284214" cy="306637"/>
          </a:xfrm>
          <a:prstGeom prst="rect">
            <a:avLst/>
          </a:prstGeom>
        </p:spPr>
        <p:txBody>
          <a:bodyPr vert="horz" lIns="91440" tIns="45720" rIns="91440" bIns="45720" rtlCol="0" anchor="ctr"/>
          <a:lstStyle>
            <a:lvl1pPr algn="r">
              <a:defRPr sz="999">
                <a:solidFill>
                  <a:schemeClr val="tx1">
                    <a:tint val="75000"/>
                  </a:schemeClr>
                </a:solidFill>
              </a:defRPr>
            </a:lvl1pPr>
          </a:lstStyle>
          <a:p>
            <a:fld id="{5FC822F7-C17D-7443-9DE4-3EACFB96F9BF}" type="slidenum">
              <a:rPr lang="en-US" smtClean="0"/>
              <a:t>‹#›</a:t>
            </a:fld>
            <a:endParaRPr lang="en-US"/>
          </a:p>
        </p:txBody>
      </p:sp>
    </p:spTree>
    <p:extLst>
      <p:ext uri="{BB962C8B-B14F-4D97-AF65-F5344CB8AC3E}">
        <p14:creationId xmlns:p14="http://schemas.microsoft.com/office/powerpoint/2010/main" val="33093578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761421" rtl="0" eaLnBrk="1" latinLnBrk="0" hangingPunct="1">
        <a:lnSpc>
          <a:spcPct val="90000"/>
        </a:lnSpc>
        <a:spcBef>
          <a:spcPct val="0"/>
        </a:spcBef>
        <a:buNone/>
        <a:defRPr sz="3664" kern="1200">
          <a:solidFill>
            <a:schemeClr val="tx1"/>
          </a:solidFill>
          <a:latin typeface="+mj-lt"/>
          <a:ea typeface="+mj-ea"/>
          <a:cs typeface="+mj-cs"/>
        </a:defRPr>
      </a:lvl1pPr>
    </p:titleStyle>
    <p:bodyStyle>
      <a:lvl1pPr marL="190355" indent="-190355" algn="l" defTabSz="761421" rtl="0" eaLnBrk="1" latinLnBrk="0" hangingPunct="1">
        <a:lnSpc>
          <a:spcPct val="90000"/>
        </a:lnSpc>
        <a:spcBef>
          <a:spcPts val="833"/>
        </a:spcBef>
        <a:buFont typeface="Arial" panose="020B0604020202020204" pitchFamily="34" charset="0"/>
        <a:buChar char="•"/>
        <a:defRPr sz="2332" kern="1200">
          <a:solidFill>
            <a:schemeClr val="tx1"/>
          </a:solidFill>
          <a:latin typeface="+mn-lt"/>
          <a:ea typeface="+mn-ea"/>
          <a:cs typeface="+mn-cs"/>
        </a:defRPr>
      </a:lvl1pPr>
      <a:lvl2pPr marL="571066" indent="-190355" algn="l" defTabSz="761421" rtl="0" eaLnBrk="1" latinLnBrk="0" hangingPunct="1">
        <a:lnSpc>
          <a:spcPct val="90000"/>
        </a:lnSpc>
        <a:spcBef>
          <a:spcPts val="416"/>
        </a:spcBef>
        <a:buFont typeface="Arial" panose="020B0604020202020204" pitchFamily="34" charset="0"/>
        <a:buChar char="•"/>
        <a:defRPr sz="1998" kern="1200">
          <a:solidFill>
            <a:schemeClr val="tx1"/>
          </a:solidFill>
          <a:latin typeface="+mn-lt"/>
          <a:ea typeface="+mn-ea"/>
          <a:cs typeface="+mn-cs"/>
        </a:defRPr>
      </a:lvl2pPr>
      <a:lvl3pPr marL="951776" indent="-190355" algn="l" defTabSz="761421" rtl="0" eaLnBrk="1" latinLnBrk="0" hangingPunct="1">
        <a:lnSpc>
          <a:spcPct val="90000"/>
        </a:lnSpc>
        <a:spcBef>
          <a:spcPts val="416"/>
        </a:spcBef>
        <a:buFont typeface="Arial" panose="020B0604020202020204" pitchFamily="34" charset="0"/>
        <a:buChar char="•"/>
        <a:defRPr sz="1665" kern="1200">
          <a:solidFill>
            <a:schemeClr val="tx1"/>
          </a:solidFill>
          <a:latin typeface="+mn-lt"/>
          <a:ea typeface="+mn-ea"/>
          <a:cs typeface="+mn-cs"/>
        </a:defRPr>
      </a:lvl3pPr>
      <a:lvl4pPr marL="1332487" indent="-190355" algn="l" defTabSz="761421"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4pPr>
      <a:lvl5pPr marL="1713197" indent="-190355" algn="l" defTabSz="761421"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5pPr>
      <a:lvl6pPr marL="2093907" indent="-190355" algn="l" defTabSz="761421"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6pPr>
      <a:lvl7pPr marL="2474618" indent="-190355" algn="l" defTabSz="761421"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7pPr>
      <a:lvl8pPr marL="2855328" indent="-190355" algn="l" defTabSz="761421"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8pPr>
      <a:lvl9pPr marL="3236039" indent="-190355" algn="l" defTabSz="761421"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761421" rtl="0" eaLnBrk="1" latinLnBrk="0" hangingPunct="1">
        <a:defRPr sz="1499" kern="1200">
          <a:solidFill>
            <a:schemeClr val="tx1"/>
          </a:solidFill>
          <a:latin typeface="+mn-lt"/>
          <a:ea typeface="+mn-ea"/>
          <a:cs typeface="+mn-cs"/>
        </a:defRPr>
      </a:lvl1pPr>
      <a:lvl2pPr marL="380710" algn="l" defTabSz="761421" rtl="0" eaLnBrk="1" latinLnBrk="0" hangingPunct="1">
        <a:defRPr sz="1499" kern="1200">
          <a:solidFill>
            <a:schemeClr val="tx1"/>
          </a:solidFill>
          <a:latin typeface="+mn-lt"/>
          <a:ea typeface="+mn-ea"/>
          <a:cs typeface="+mn-cs"/>
        </a:defRPr>
      </a:lvl2pPr>
      <a:lvl3pPr marL="761421" algn="l" defTabSz="761421" rtl="0" eaLnBrk="1" latinLnBrk="0" hangingPunct="1">
        <a:defRPr sz="1499" kern="1200">
          <a:solidFill>
            <a:schemeClr val="tx1"/>
          </a:solidFill>
          <a:latin typeface="+mn-lt"/>
          <a:ea typeface="+mn-ea"/>
          <a:cs typeface="+mn-cs"/>
        </a:defRPr>
      </a:lvl3pPr>
      <a:lvl4pPr marL="1142131" algn="l" defTabSz="761421" rtl="0" eaLnBrk="1" latinLnBrk="0" hangingPunct="1">
        <a:defRPr sz="1499" kern="1200">
          <a:solidFill>
            <a:schemeClr val="tx1"/>
          </a:solidFill>
          <a:latin typeface="+mn-lt"/>
          <a:ea typeface="+mn-ea"/>
          <a:cs typeface="+mn-cs"/>
        </a:defRPr>
      </a:lvl4pPr>
      <a:lvl5pPr marL="1522842" algn="l" defTabSz="761421" rtl="0" eaLnBrk="1" latinLnBrk="0" hangingPunct="1">
        <a:defRPr sz="1499" kern="1200">
          <a:solidFill>
            <a:schemeClr val="tx1"/>
          </a:solidFill>
          <a:latin typeface="+mn-lt"/>
          <a:ea typeface="+mn-ea"/>
          <a:cs typeface="+mn-cs"/>
        </a:defRPr>
      </a:lvl5pPr>
      <a:lvl6pPr marL="1903552" algn="l" defTabSz="761421" rtl="0" eaLnBrk="1" latinLnBrk="0" hangingPunct="1">
        <a:defRPr sz="1499" kern="1200">
          <a:solidFill>
            <a:schemeClr val="tx1"/>
          </a:solidFill>
          <a:latin typeface="+mn-lt"/>
          <a:ea typeface="+mn-ea"/>
          <a:cs typeface="+mn-cs"/>
        </a:defRPr>
      </a:lvl6pPr>
      <a:lvl7pPr marL="2284263" algn="l" defTabSz="761421" rtl="0" eaLnBrk="1" latinLnBrk="0" hangingPunct="1">
        <a:defRPr sz="1499" kern="1200">
          <a:solidFill>
            <a:schemeClr val="tx1"/>
          </a:solidFill>
          <a:latin typeface="+mn-lt"/>
          <a:ea typeface="+mn-ea"/>
          <a:cs typeface="+mn-cs"/>
        </a:defRPr>
      </a:lvl7pPr>
      <a:lvl8pPr marL="2664973" algn="l" defTabSz="761421" rtl="0" eaLnBrk="1" latinLnBrk="0" hangingPunct="1">
        <a:defRPr sz="1499" kern="1200">
          <a:solidFill>
            <a:schemeClr val="tx1"/>
          </a:solidFill>
          <a:latin typeface="+mn-lt"/>
          <a:ea typeface="+mn-ea"/>
          <a:cs typeface="+mn-cs"/>
        </a:defRPr>
      </a:lvl8pPr>
      <a:lvl9pPr marL="3045684" algn="l" defTabSz="761421" rtl="0" eaLnBrk="1" latinLnBrk="0" hangingPunct="1">
        <a:defRPr sz="14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long brown hair&#10;&#10;Description automatically generated">
            <a:extLst>
              <a:ext uri="{FF2B5EF4-FFF2-40B4-BE49-F238E27FC236}">
                <a16:creationId xmlns:a16="http://schemas.microsoft.com/office/drawing/2014/main" id="{DD9BC6CC-55D2-4956-1B47-CC202801EDBF}"/>
              </a:ext>
            </a:extLst>
          </p:cNvPr>
          <p:cNvPicPr>
            <a:picLocks noChangeAspect="1"/>
          </p:cNvPicPr>
          <p:nvPr/>
        </p:nvPicPr>
        <p:blipFill>
          <a:blip r:embed="rId3"/>
          <a:stretch>
            <a:fillRect/>
          </a:stretch>
        </p:blipFill>
        <p:spPr>
          <a:xfrm>
            <a:off x="3976" y="-114924"/>
            <a:ext cx="10148087" cy="7718264"/>
          </a:xfrm>
          <a:prstGeom prst="rect">
            <a:avLst/>
          </a:prstGeom>
        </p:spPr>
      </p:pic>
      <p:sp>
        <p:nvSpPr>
          <p:cNvPr id="5" name="TextBox 4">
            <a:extLst>
              <a:ext uri="{FF2B5EF4-FFF2-40B4-BE49-F238E27FC236}">
                <a16:creationId xmlns:a16="http://schemas.microsoft.com/office/drawing/2014/main" id="{C0772437-7B11-6BA0-1E0F-D245C42E5D09}"/>
              </a:ext>
            </a:extLst>
          </p:cNvPr>
          <p:cNvSpPr txBox="1"/>
          <p:nvPr/>
        </p:nvSpPr>
        <p:spPr>
          <a:xfrm>
            <a:off x="796732" y="640462"/>
            <a:ext cx="3737399" cy="869725"/>
          </a:xfrm>
          <a:prstGeom prst="rect">
            <a:avLst/>
          </a:prstGeom>
          <a:noFill/>
        </p:spPr>
        <p:txBody>
          <a:bodyPr wrap="square" rtlCol="0">
            <a:spAutoFit/>
          </a:bodyPr>
          <a:lstStyle/>
          <a:p>
            <a:r>
              <a:rPr lang="en-GB" sz="2526" b="1">
                <a:solidFill>
                  <a:schemeClr val="bg1"/>
                </a:solidFill>
                <a:latin typeface="Arial" panose="020B0604020202020204" pitchFamily="34" charset="0"/>
                <a:cs typeface="Arial" panose="020B0604020202020204" pitchFamily="34" charset="0"/>
              </a:rPr>
              <a:t>The ripple effect of adult learning</a:t>
            </a:r>
            <a:endParaRPr lang="en-GB" sz="2526">
              <a:solidFill>
                <a:schemeClr val="bg1"/>
              </a:solidFill>
              <a:latin typeface="Arial" panose="020B0604020202020204" pitchFamily="34" charset="0"/>
              <a:cs typeface="Arial" panose="020B0604020202020204" pitchFamily="34" charset="0"/>
            </a:endParaRPr>
          </a:p>
        </p:txBody>
      </p:sp>
      <p:pic>
        <p:nvPicPr>
          <p:cNvPr id="7" name="Picture 6" descr="A black and white logo&#10;&#10;Description automatically generated">
            <a:extLst>
              <a:ext uri="{FF2B5EF4-FFF2-40B4-BE49-F238E27FC236}">
                <a16:creationId xmlns:a16="http://schemas.microsoft.com/office/drawing/2014/main" id="{A98CF011-AECA-5345-C162-6397423A3BA1}"/>
              </a:ext>
            </a:extLst>
          </p:cNvPr>
          <p:cNvPicPr>
            <a:picLocks noChangeAspect="1"/>
          </p:cNvPicPr>
          <p:nvPr/>
        </p:nvPicPr>
        <p:blipFill>
          <a:blip r:embed="rId4"/>
          <a:stretch>
            <a:fillRect/>
          </a:stretch>
        </p:blipFill>
        <p:spPr>
          <a:xfrm>
            <a:off x="796732" y="4179148"/>
            <a:ext cx="1758290" cy="1224002"/>
          </a:xfrm>
          <a:prstGeom prst="rect">
            <a:avLst/>
          </a:prstGeom>
        </p:spPr>
      </p:pic>
    </p:spTree>
    <p:extLst>
      <p:ext uri="{BB962C8B-B14F-4D97-AF65-F5344CB8AC3E}">
        <p14:creationId xmlns:p14="http://schemas.microsoft.com/office/powerpoint/2010/main" val="1865641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_wea__the_ripple_effect_[subs] (720p).mp4">
            <a:hlinkClick r:id="" action="ppaction://media"/>
            <a:extLst>
              <a:ext uri="{FF2B5EF4-FFF2-40B4-BE49-F238E27FC236}">
                <a16:creationId xmlns:a16="http://schemas.microsoft.com/office/drawing/2014/main" id="{55FAADAD-9408-4E21-1C28-FAF839CCC2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7525" y="474153"/>
            <a:ext cx="8237012" cy="4633591"/>
          </a:xfrm>
          <a:prstGeom prst="rect">
            <a:avLst/>
          </a:prstGeom>
        </p:spPr>
      </p:pic>
    </p:spTree>
    <p:extLst>
      <p:ext uri="{BB962C8B-B14F-4D97-AF65-F5344CB8AC3E}">
        <p14:creationId xmlns:p14="http://schemas.microsoft.com/office/powerpoint/2010/main" val="114573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chart&#10;&#10;Description automatically generated">
            <a:extLst>
              <a:ext uri="{FF2B5EF4-FFF2-40B4-BE49-F238E27FC236}">
                <a16:creationId xmlns:a16="http://schemas.microsoft.com/office/drawing/2014/main" id="{26EB4B15-03BB-26CE-A5F6-6158C03D5F2D}"/>
              </a:ext>
            </a:extLst>
          </p:cNvPr>
          <p:cNvPicPr>
            <a:picLocks noChangeAspect="1"/>
          </p:cNvPicPr>
          <p:nvPr/>
        </p:nvPicPr>
        <p:blipFill>
          <a:blip r:embed="rId3"/>
          <a:stretch>
            <a:fillRect/>
          </a:stretch>
        </p:blipFill>
        <p:spPr>
          <a:xfrm>
            <a:off x="2381" y="3175"/>
            <a:ext cx="10149682" cy="5754449"/>
          </a:xfrm>
          <a:prstGeom prst="rect">
            <a:avLst/>
          </a:prstGeom>
        </p:spPr>
      </p:pic>
    </p:spTree>
    <p:extLst>
      <p:ext uri="{BB962C8B-B14F-4D97-AF65-F5344CB8AC3E}">
        <p14:creationId xmlns:p14="http://schemas.microsoft.com/office/powerpoint/2010/main" val="3143330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poster with white text&#10;&#10;Description automatically generated">
            <a:extLst>
              <a:ext uri="{FF2B5EF4-FFF2-40B4-BE49-F238E27FC236}">
                <a16:creationId xmlns:a16="http://schemas.microsoft.com/office/drawing/2014/main" id="{0232FF88-75B8-890A-C0C3-91F0777AAF8F}"/>
              </a:ext>
            </a:extLst>
          </p:cNvPr>
          <p:cNvPicPr>
            <a:picLocks noChangeAspect="1"/>
          </p:cNvPicPr>
          <p:nvPr/>
        </p:nvPicPr>
        <p:blipFill>
          <a:blip r:embed="rId3"/>
          <a:stretch>
            <a:fillRect/>
          </a:stretch>
        </p:blipFill>
        <p:spPr>
          <a:xfrm>
            <a:off x="2381" y="3175"/>
            <a:ext cx="10149682" cy="5754449"/>
          </a:xfrm>
          <a:prstGeom prst="rect">
            <a:avLst/>
          </a:prstGeom>
        </p:spPr>
      </p:pic>
    </p:spTree>
    <p:extLst>
      <p:ext uri="{BB962C8B-B14F-4D97-AF65-F5344CB8AC3E}">
        <p14:creationId xmlns:p14="http://schemas.microsoft.com/office/powerpoint/2010/main" val="740402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circle with white text&#10;&#10;Description automatically generated">
            <a:extLst>
              <a:ext uri="{FF2B5EF4-FFF2-40B4-BE49-F238E27FC236}">
                <a16:creationId xmlns:a16="http://schemas.microsoft.com/office/drawing/2014/main" id="{9610C980-793B-5B98-68F9-7FBB09E3EE70}"/>
              </a:ext>
            </a:extLst>
          </p:cNvPr>
          <p:cNvPicPr>
            <a:picLocks noChangeAspect="1"/>
          </p:cNvPicPr>
          <p:nvPr/>
        </p:nvPicPr>
        <p:blipFill>
          <a:blip r:embed="rId3"/>
          <a:stretch>
            <a:fillRect/>
          </a:stretch>
        </p:blipFill>
        <p:spPr>
          <a:xfrm>
            <a:off x="-6439" y="1"/>
            <a:ext cx="10158502" cy="5759450"/>
          </a:xfrm>
          <a:prstGeom prst="rect">
            <a:avLst/>
          </a:prstGeom>
        </p:spPr>
      </p:pic>
    </p:spTree>
    <p:extLst>
      <p:ext uri="{BB962C8B-B14F-4D97-AF65-F5344CB8AC3E}">
        <p14:creationId xmlns:p14="http://schemas.microsoft.com/office/powerpoint/2010/main" val="2849166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blue hair&#10;&#10;Description automatically generated">
            <a:extLst>
              <a:ext uri="{FF2B5EF4-FFF2-40B4-BE49-F238E27FC236}">
                <a16:creationId xmlns:a16="http://schemas.microsoft.com/office/drawing/2014/main" id="{38F6CD2D-2EE1-3492-3F91-9CE9A35AC689}"/>
              </a:ext>
            </a:extLst>
          </p:cNvPr>
          <p:cNvPicPr>
            <a:picLocks noChangeAspect="1"/>
          </p:cNvPicPr>
          <p:nvPr/>
        </p:nvPicPr>
        <p:blipFill>
          <a:blip r:embed="rId3"/>
          <a:stretch>
            <a:fillRect/>
          </a:stretch>
        </p:blipFill>
        <p:spPr>
          <a:xfrm>
            <a:off x="0" y="0"/>
            <a:ext cx="10158502" cy="5759450"/>
          </a:xfrm>
          <a:prstGeom prst="rect">
            <a:avLst/>
          </a:prstGeom>
        </p:spPr>
      </p:pic>
    </p:spTree>
    <p:extLst>
      <p:ext uri="{BB962C8B-B14F-4D97-AF65-F5344CB8AC3E}">
        <p14:creationId xmlns:p14="http://schemas.microsoft.com/office/powerpoint/2010/main" val="1713186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at the camera&#10;&#10;Description automatically generated">
            <a:extLst>
              <a:ext uri="{FF2B5EF4-FFF2-40B4-BE49-F238E27FC236}">
                <a16:creationId xmlns:a16="http://schemas.microsoft.com/office/drawing/2014/main" id="{F48C4907-8F71-5A7B-989E-71DD380CFFFA}"/>
              </a:ext>
            </a:extLst>
          </p:cNvPr>
          <p:cNvPicPr>
            <a:picLocks noChangeAspect="1"/>
          </p:cNvPicPr>
          <p:nvPr/>
        </p:nvPicPr>
        <p:blipFill>
          <a:blip r:embed="rId3"/>
          <a:stretch>
            <a:fillRect/>
          </a:stretch>
        </p:blipFill>
        <p:spPr>
          <a:xfrm>
            <a:off x="-1" y="0"/>
            <a:ext cx="10152063" cy="5755799"/>
          </a:xfrm>
          <a:prstGeom prst="rect">
            <a:avLst/>
          </a:prstGeom>
        </p:spPr>
      </p:pic>
    </p:spTree>
    <p:extLst>
      <p:ext uri="{BB962C8B-B14F-4D97-AF65-F5344CB8AC3E}">
        <p14:creationId xmlns:p14="http://schemas.microsoft.com/office/powerpoint/2010/main" val="1993495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his arms crossed&#10;&#10;Description automatically generated">
            <a:extLst>
              <a:ext uri="{FF2B5EF4-FFF2-40B4-BE49-F238E27FC236}">
                <a16:creationId xmlns:a16="http://schemas.microsoft.com/office/drawing/2014/main" id="{EF47189F-8E1C-2B9A-C9D1-979DEA21A94C}"/>
              </a:ext>
            </a:extLst>
          </p:cNvPr>
          <p:cNvPicPr>
            <a:picLocks noChangeAspect="1"/>
          </p:cNvPicPr>
          <p:nvPr/>
        </p:nvPicPr>
        <p:blipFill>
          <a:blip r:embed="rId3"/>
          <a:stretch>
            <a:fillRect/>
          </a:stretch>
        </p:blipFill>
        <p:spPr>
          <a:xfrm>
            <a:off x="2381" y="3175"/>
            <a:ext cx="10152902" cy="5756275"/>
          </a:xfrm>
          <a:prstGeom prst="rect">
            <a:avLst/>
          </a:prstGeom>
        </p:spPr>
      </p:pic>
    </p:spTree>
    <p:extLst>
      <p:ext uri="{BB962C8B-B14F-4D97-AF65-F5344CB8AC3E}">
        <p14:creationId xmlns:p14="http://schemas.microsoft.com/office/powerpoint/2010/main" val="195985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miling and standing in circles&#10;&#10;Description automatically generated">
            <a:extLst>
              <a:ext uri="{FF2B5EF4-FFF2-40B4-BE49-F238E27FC236}">
                <a16:creationId xmlns:a16="http://schemas.microsoft.com/office/drawing/2014/main" id="{1B4CDC4D-A71C-190F-97AD-7515B6DCEB20}"/>
              </a:ext>
            </a:extLst>
          </p:cNvPr>
          <p:cNvPicPr>
            <a:picLocks noChangeAspect="1"/>
          </p:cNvPicPr>
          <p:nvPr/>
        </p:nvPicPr>
        <p:blipFill>
          <a:blip r:embed="rId3"/>
          <a:stretch>
            <a:fillRect/>
          </a:stretch>
        </p:blipFill>
        <p:spPr>
          <a:xfrm>
            <a:off x="2381" y="3175"/>
            <a:ext cx="10152902" cy="5756275"/>
          </a:xfrm>
          <a:prstGeom prst="rect">
            <a:avLst/>
          </a:prstGeom>
        </p:spPr>
      </p:pic>
    </p:spTree>
    <p:extLst>
      <p:ext uri="{BB962C8B-B14F-4D97-AF65-F5344CB8AC3E}">
        <p14:creationId xmlns:p14="http://schemas.microsoft.com/office/powerpoint/2010/main" val="2339766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oup of people using a computer">
            <a:extLst>
              <a:ext uri="{FF2B5EF4-FFF2-40B4-BE49-F238E27FC236}">
                <a16:creationId xmlns:a16="http://schemas.microsoft.com/office/drawing/2014/main" id="{091246DF-12BD-B176-22C0-6A61EDD93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152063" cy="575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848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white infographic&#10;&#10;Description automatically generated">
            <a:extLst>
              <a:ext uri="{FF2B5EF4-FFF2-40B4-BE49-F238E27FC236}">
                <a16:creationId xmlns:a16="http://schemas.microsoft.com/office/drawing/2014/main" id="{F18679C8-F94C-2F60-1CE7-283A9A069642}"/>
              </a:ext>
            </a:extLst>
          </p:cNvPr>
          <p:cNvPicPr>
            <a:picLocks noChangeAspect="1"/>
          </p:cNvPicPr>
          <p:nvPr/>
        </p:nvPicPr>
        <p:blipFill>
          <a:blip r:embed="rId3"/>
          <a:stretch>
            <a:fillRect/>
          </a:stretch>
        </p:blipFill>
        <p:spPr>
          <a:xfrm>
            <a:off x="0" y="0"/>
            <a:ext cx="10135532" cy="5746427"/>
          </a:xfrm>
          <a:prstGeom prst="rect">
            <a:avLst/>
          </a:prstGeom>
        </p:spPr>
      </p:pic>
    </p:spTree>
    <p:extLst>
      <p:ext uri="{BB962C8B-B14F-4D97-AF65-F5344CB8AC3E}">
        <p14:creationId xmlns:p14="http://schemas.microsoft.com/office/powerpoint/2010/main" val="27019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blue blazer&#10;&#10;Description automatically generated">
            <a:extLst>
              <a:ext uri="{FF2B5EF4-FFF2-40B4-BE49-F238E27FC236}">
                <a16:creationId xmlns:a16="http://schemas.microsoft.com/office/drawing/2014/main" id="{DD2F6C6D-F0F6-4C88-8818-FF6AD04C9611}"/>
              </a:ext>
            </a:extLst>
          </p:cNvPr>
          <p:cNvPicPr>
            <a:picLocks noChangeAspect="1"/>
          </p:cNvPicPr>
          <p:nvPr/>
        </p:nvPicPr>
        <p:blipFill>
          <a:blip r:embed="rId3"/>
          <a:stretch>
            <a:fillRect/>
          </a:stretch>
        </p:blipFill>
        <p:spPr>
          <a:xfrm>
            <a:off x="2381" y="3175"/>
            <a:ext cx="10152902" cy="5756275"/>
          </a:xfrm>
          <a:prstGeom prst="rect">
            <a:avLst/>
          </a:prstGeom>
        </p:spPr>
      </p:pic>
    </p:spTree>
    <p:extLst>
      <p:ext uri="{BB962C8B-B14F-4D97-AF65-F5344CB8AC3E}">
        <p14:creationId xmlns:p14="http://schemas.microsoft.com/office/powerpoint/2010/main" val="274158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white infographic&#10;&#10;Description automatically generated">
            <a:extLst>
              <a:ext uri="{FF2B5EF4-FFF2-40B4-BE49-F238E27FC236}">
                <a16:creationId xmlns:a16="http://schemas.microsoft.com/office/drawing/2014/main" id="{6ED7F38A-24BC-5F72-1302-12C2FA5D5338}"/>
              </a:ext>
            </a:extLst>
          </p:cNvPr>
          <p:cNvPicPr>
            <a:picLocks noChangeAspect="1"/>
          </p:cNvPicPr>
          <p:nvPr/>
        </p:nvPicPr>
        <p:blipFill>
          <a:blip r:embed="rId3"/>
          <a:stretch>
            <a:fillRect/>
          </a:stretch>
        </p:blipFill>
        <p:spPr>
          <a:xfrm>
            <a:off x="2381" y="3175"/>
            <a:ext cx="10152902" cy="5756275"/>
          </a:xfrm>
          <a:prstGeom prst="rect">
            <a:avLst/>
          </a:prstGeom>
        </p:spPr>
      </p:pic>
    </p:spTree>
    <p:extLst>
      <p:ext uri="{BB962C8B-B14F-4D97-AF65-F5344CB8AC3E}">
        <p14:creationId xmlns:p14="http://schemas.microsoft.com/office/powerpoint/2010/main" val="2613700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triped shirt&#10;&#10;Description automatically generated">
            <a:extLst>
              <a:ext uri="{FF2B5EF4-FFF2-40B4-BE49-F238E27FC236}">
                <a16:creationId xmlns:a16="http://schemas.microsoft.com/office/drawing/2014/main" id="{FACB0896-44F2-407E-C0DA-E6E9EEBD5FF8}"/>
              </a:ext>
            </a:extLst>
          </p:cNvPr>
          <p:cNvPicPr>
            <a:picLocks noChangeAspect="1"/>
          </p:cNvPicPr>
          <p:nvPr/>
        </p:nvPicPr>
        <p:blipFill>
          <a:blip r:embed="rId3"/>
          <a:stretch>
            <a:fillRect/>
          </a:stretch>
        </p:blipFill>
        <p:spPr>
          <a:xfrm>
            <a:off x="-1" y="0"/>
            <a:ext cx="10152063" cy="5755799"/>
          </a:xfrm>
          <a:prstGeom prst="rect">
            <a:avLst/>
          </a:prstGeom>
        </p:spPr>
      </p:pic>
    </p:spTree>
    <p:extLst>
      <p:ext uri="{BB962C8B-B14F-4D97-AF65-F5344CB8AC3E}">
        <p14:creationId xmlns:p14="http://schemas.microsoft.com/office/powerpoint/2010/main" val="2001780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infographic&#10;&#10;Description automatically generated">
            <a:extLst>
              <a:ext uri="{FF2B5EF4-FFF2-40B4-BE49-F238E27FC236}">
                <a16:creationId xmlns:a16="http://schemas.microsoft.com/office/drawing/2014/main" id="{B4F9B4CB-DCC7-4318-E243-99CBE0F9510E}"/>
              </a:ext>
            </a:extLst>
          </p:cNvPr>
          <p:cNvPicPr>
            <a:picLocks noChangeAspect="1"/>
          </p:cNvPicPr>
          <p:nvPr/>
        </p:nvPicPr>
        <p:blipFill>
          <a:blip r:embed="rId3"/>
          <a:stretch>
            <a:fillRect/>
          </a:stretch>
        </p:blipFill>
        <p:spPr>
          <a:xfrm>
            <a:off x="0" y="5422"/>
            <a:ext cx="10161640" cy="5754028"/>
          </a:xfrm>
          <a:prstGeom prst="rect">
            <a:avLst/>
          </a:prstGeom>
        </p:spPr>
      </p:pic>
    </p:spTree>
    <p:extLst>
      <p:ext uri="{BB962C8B-B14F-4D97-AF65-F5344CB8AC3E}">
        <p14:creationId xmlns:p14="http://schemas.microsoft.com/office/powerpoint/2010/main" val="4014604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lue dress&#10;&#10;Description automatically generated">
            <a:extLst>
              <a:ext uri="{FF2B5EF4-FFF2-40B4-BE49-F238E27FC236}">
                <a16:creationId xmlns:a16="http://schemas.microsoft.com/office/drawing/2014/main" id="{42D12702-F321-68C1-5967-DB1D3A8C944D}"/>
              </a:ext>
            </a:extLst>
          </p:cNvPr>
          <p:cNvPicPr>
            <a:picLocks noChangeAspect="1"/>
          </p:cNvPicPr>
          <p:nvPr/>
        </p:nvPicPr>
        <p:blipFill>
          <a:blip r:embed="rId3"/>
          <a:stretch>
            <a:fillRect/>
          </a:stretch>
        </p:blipFill>
        <p:spPr>
          <a:xfrm>
            <a:off x="2381" y="3175"/>
            <a:ext cx="10152902" cy="5756275"/>
          </a:xfrm>
          <a:prstGeom prst="rect">
            <a:avLst/>
          </a:prstGeom>
        </p:spPr>
      </p:pic>
    </p:spTree>
    <p:extLst>
      <p:ext uri="{BB962C8B-B14F-4D97-AF65-F5344CB8AC3E}">
        <p14:creationId xmlns:p14="http://schemas.microsoft.com/office/powerpoint/2010/main" val="26658951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FCD77DFA7B3044A05FF51F42878F78" ma:contentTypeVersion="23" ma:contentTypeDescription="Create a new document." ma:contentTypeScope="" ma:versionID="7af17aa16e186676afd3db0d9321749c">
  <xsd:schema xmlns:xsd="http://www.w3.org/2001/XMLSchema" xmlns:xs="http://www.w3.org/2001/XMLSchema" xmlns:p="http://schemas.microsoft.com/office/2006/metadata/properties" xmlns:ns2="a8c6c24b-0715-4965-a25f-962e678197ab" xmlns:ns3="7cf404a5-6b88-406c-a827-64ea0f16dc79" targetNamespace="http://schemas.microsoft.com/office/2006/metadata/properties" ma:root="true" ma:fieldsID="f8aa216b8ffbcba237c815deafbe250e" ns2:_="" ns3:_="">
    <xsd:import namespace="a8c6c24b-0715-4965-a25f-962e678197ab"/>
    <xsd:import namespace="7cf404a5-6b88-406c-a827-64ea0f16dc79"/>
    <xsd:element name="properties">
      <xsd:complexType>
        <xsd:sequence>
          <xsd:element name="documentManagement">
            <xsd:complexType>
              <xsd:all>
                <xsd:element ref="ns2:MigrationWizId" minOccurs="0"/>
                <xsd:element ref="ns2:MigrationWizIdPermissions" minOccurs="0"/>
                <xsd:element ref="ns2:MigrationWizIdVersion" minOccurs="0"/>
                <xsd:element ref="ns2:MigrationWizIdPermissionLevels" minOccurs="0"/>
                <xsd:element ref="ns2:MigrationWizIdDocumentLibraryPermissions" minOccurs="0"/>
                <xsd:element ref="ns2:MigrationWizIdSecurityGroups" minOccurs="0"/>
                <xsd:element ref="ns2:lcf76f155ced4ddcb4097134ff3c332f0"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c6c24b-0715-4965-a25f-962e678197ab"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igrationWizIdPermissionLevels" ma:index="11" nillable="true" ma:displayName="MigrationWizIdPermissionLevels" ma:internalName="MigrationWizIdPermissionLevels">
      <xsd:simpleType>
        <xsd:restriction base="dms:Text"/>
      </xsd:simpleType>
    </xsd:element>
    <xsd:element name="MigrationWizIdDocumentLibraryPermissions" ma:index="12" nillable="true" ma:displayName="MigrationWizIdDocumentLibraryPermissions" ma:internalName="MigrationWizIdDocumentLibraryPermissions">
      <xsd:simpleType>
        <xsd:restriction base="dms:Text"/>
      </xsd:simpleType>
    </xsd:element>
    <xsd:element name="MigrationWizIdSecurityGroups" ma:index="13" nillable="true" ma:displayName="MigrationWizIdSecurityGroups" ma:internalName="MigrationWizIdSecurityGroups">
      <xsd:simpleType>
        <xsd:restriction base="dms:Text"/>
      </xsd:simpleType>
    </xsd:element>
    <xsd:element name="lcf76f155ced4ddcb4097134ff3c332f0" ma:index="14" nillable="true" ma:displayName="Image Tags_0" ma:hidden="true" ma:internalName="lcf76f155ced4ddcb4097134ff3c332f0" ma:readOnly="false">
      <xsd:simpleType>
        <xsd:restriction base="dms:Note"/>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50888dd-38cc-4076-805b-32edf672ec43" ma:termSetId="09814cd3-568e-fe90-9814-8d621ff8fb84" ma:anchorId="fba54fb3-c3e1-fe81-a776-ca4b69148c4d" ma:open="true" ma:isKeyword="false">
      <xsd:complexType>
        <xsd:sequence>
          <xsd:element ref="pc:Terms" minOccurs="0" maxOccurs="1"/>
        </xsd:sequence>
      </xsd:complex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7" nillable="true" ma:displayName="Location" ma:indexed="true" ma:internalName="MediaServiceLocation" ma:readOnly="true">
      <xsd:simpleType>
        <xsd:restriction base="dms:Text"/>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image" ma:index="3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f404a5-6b88-406c-a827-64ea0f16dc7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a900c93-78b7-44cf-af63-75dc9d44cb07}" ma:internalName="TaxCatchAll" ma:showField="CatchAllData" ma:web="7cf404a5-6b88-406c-a827-64ea0f16dc79">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cf404a5-6b88-406c-a827-64ea0f16dc79">
      <UserInfo>
        <DisplayName>Kay Field</DisplayName>
        <AccountId>16</AccountId>
        <AccountType/>
      </UserInfo>
      <UserInfo>
        <DisplayName>David Pittaway</DisplayName>
        <AccountId>33</AccountId>
        <AccountType/>
      </UserInfo>
    </SharedWithUsers>
    <lcf76f155ced4ddcb4097134ff3c332f xmlns="a8c6c24b-0715-4965-a25f-962e678197ab">
      <Terms xmlns="http://schemas.microsoft.com/office/infopath/2007/PartnerControls"/>
    </lcf76f155ced4ddcb4097134ff3c332f>
    <MigrationWizIdSecurityGroups xmlns="a8c6c24b-0715-4965-a25f-962e678197ab" xsi:nil="true"/>
    <MigrationWizIdDocumentLibraryPermissions xmlns="a8c6c24b-0715-4965-a25f-962e678197ab" xsi:nil="true"/>
    <MigrationWizIdPermissions xmlns="a8c6c24b-0715-4965-a25f-962e678197ab" xsi:nil="true"/>
    <MigrationWizIdVersion xmlns="a8c6c24b-0715-4965-a25f-962e678197ab" xsi:nil="true"/>
    <lcf76f155ced4ddcb4097134ff3c332f0 xmlns="a8c6c24b-0715-4965-a25f-962e678197ab" xsi:nil="true"/>
    <TaxCatchAll xmlns="7cf404a5-6b88-406c-a827-64ea0f16dc79" xsi:nil="true"/>
    <MigrationWizIdPermissionLevels xmlns="a8c6c24b-0715-4965-a25f-962e678197ab" xsi:nil="true"/>
    <MigrationWizId xmlns="a8c6c24b-0715-4965-a25f-962e678197ab" xsi:nil="true"/>
    <image xmlns="a8c6c24b-0715-4965-a25f-962e678197ab" xsi:nil="true"/>
  </documentManagement>
</p:properties>
</file>

<file path=customXml/itemProps1.xml><?xml version="1.0" encoding="utf-8"?>
<ds:datastoreItem xmlns:ds="http://schemas.openxmlformats.org/officeDocument/2006/customXml" ds:itemID="{E771729D-7A55-4DD7-B68C-E78CD4E84DC9}">
  <ds:schemaRefs>
    <ds:schemaRef ds:uri="http://schemas.microsoft.com/sharepoint/v3/contenttype/forms"/>
  </ds:schemaRefs>
</ds:datastoreItem>
</file>

<file path=customXml/itemProps2.xml><?xml version="1.0" encoding="utf-8"?>
<ds:datastoreItem xmlns:ds="http://schemas.openxmlformats.org/officeDocument/2006/customXml" ds:itemID="{79D89B41-6273-48D2-B707-A4C9BB7FDA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c6c24b-0715-4965-a25f-962e678197ab"/>
    <ds:schemaRef ds:uri="7cf404a5-6b88-406c-a827-64ea0f16dc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F5ADAA-15BE-4D4A-8842-5D47D5313BBB}">
  <ds:schemaRefs>
    <ds:schemaRef ds:uri="http://schemas.microsoft.com/office/2006/metadata/properties"/>
    <ds:schemaRef ds:uri="http://schemas.microsoft.com/office/infopath/2007/PartnerControls"/>
    <ds:schemaRef ds:uri="7cf404a5-6b88-406c-a827-64ea0f16dc79"/>
    <ds:schemaRef ds:uri="a8c6c24b-0715-4965-a25f-962e678197ab"/>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8193</TotalTime>
  <Words>1985</Words>
  <Application>Microsoft Office PowerPoint</Application>
  <PresentationFormat>Custom</PresentationFormat>
  <Paragraphs>147</Paragraphs>
  <Slides>16</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Steven Hunter</cp:lastModifiedBy>
  <cp:revision>9</cp:revision>
  <dcterms:created xsi:type="dcterms:W3CDTF">2023-03-07T09:21:18Z</dcterms:created>
  <dcterms:modified xsi:type="dcterms:W3CDTF">2024-05-22T13:38:53Z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0x0101009DFCD77DFA7B3044A05FF51F42878F78</vt:lpwstr>
  </property>
  <property fmtid="{D5CDD505-2E9C-101B-9397-08002B2CF9AE}" pid="3" name="MediaServiceImageTags">
    <vt:lpwstr/>
  </property>
</Properties>
</file>